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398" r:id="rId5"/>
  </p:sldMasterIdLst>
  <p:notesMasterIdLst>
    <p:notesMasterId r:id="rId30"/>
  </p:notesMasterIdLst>
  <p:handoutMasterIdLst>
    <p:handoutMasterId r:id="rId31"/>
  </p:handoutMasterIdLst>
  <p:sldIdLst>
    <p:sldId id="2076138511" r:id="rId6"/>
    <p:sldId id="2076138495" r:id="rId7"/>
    <p:sldId id="2076138488" r:id="rId8"/>
    <p:sldId id="2076138486" r:id="rId9"/>
    <p:sldId id="2076138514" r:id="rId10"/>
    <p:sldId id="2076138491" r:id="rId11"/>
    <p:sldId id="2076138470" r:id="rId12"/>
    <p:sldId id="2076138490" r:id="rId13"/>
    <p:sldId id="2076138515" r:id="rId14"/>
    <p:sldId id="2076138472" r:id="rId15"/>
    <p:sldId id="2076138517" r:id="rId16"/>
    <p:sldId id="2076138518" r:id="rId17"/>
    <p:sldId id="2076138519" r:id="rId18"/>
    <p:sldId id="2076138493" r:id="rId19"/>
    <p:sldId id="2076138501" r:id="rId20"/>
    <p:sldId id="2076138478" r:id="rId21"/>
    <p:sldId id="2076138479" r:id="rId22"/>
    <p:sldId id="2076138445" r:id="rId23"/>
    <p:sldId id="2076138499" r:id="rId24"/>
    <p:sldId id="2076138496" r:id="rId25"/>
    <p:sldId id="2076138510" r:id="rId26"/>
    <p:sldId id="2076138500" r:id="rId27"/>
    <p:sldId id="2076138512" r:id="rId28"/>
    <p:sldId id="2076138516" r:id="rId29"/>
  </p:sldIdLst>
  <p:sldSz cx="12192000" cy="6858000"/>
  <p:notesSz cx="7010400" cy="92964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ldId id="2076138511"/>
          </p14:sldIdLst>
        </p14:section>
        <p14:section name="Intro" id="{46270716-ADD9-4020-9D8F-8F85831D4CCC}">
          <p14:sldIdLst>
            <p14:sldId id="2076138495"/>
            <p14:sldId id="2076138488"/>
            <p14:sldId id="2076138486"/>
            <p14:sldId id="2076138514"/>
          </p14:sldIdLst>
        </p14:section>
        <p14:section name="Professional Communication" id="{EA5801E8-DC57-4401-8F0E-2D5CF2A77A66}">
          <p14:sldIdLst>
            <p14:sldId id="2076138491"/>
            <p14:sldId id="2076138470"/>
          </p14:sldIdLst>
        </p14:section>
        <p14:section name="Teamwork" id="{444C47B0-9909-45A1-94E7-EB38474B3D68}">
          <p14:sldIdLst>
            <p14:sldId id="2076138490"/>
            <p14:sldId id="2076138515"/>
            <p14:sldId id="2076138472"/>
          </p14:sldIdLst>
        </p14:section>
        <p14:section name="Management" id="{64068DA6-F5A0-4CDC-A82E-0FF9C564513F}">
          <p14:sldIdLst>
            <p14:sldId id="2076138517"/>
            <p14:sldId id="2076138518"/>
            <p14:sldId id="2076138519"/>
          </p14:sldIdLst>
        </p14:section>
        <p14:section name="Diversity" id="{3B24BE0C-D16E-4BFB-8B4C-D97D0EF77FB1}">
          <p14:sldIdLst>
            <p14:sldId id="2076138493"/>
            <p14:sldId id="2076138501"/>
            <p14:sldId id="2076138478"/>
            <p14:sldId id="2076138479"/>
            <p14:sldId id="2076138445"/>
            <p14:sldId id="2076138499"/>
          </p14:sldIdLst>
        </p14:section>
        <p14:section name="Practice Empathy" id="{92CE09DF-CC3A-4D71-83DE-C07AA8955306}">
          <p14:sldIdLst>
            <p14:sldId id="2076138496"/>
            <p14:sldId id="2076138510"/>
            <p14:sldId id="2076138500"/>
          </p14:sldIdLst>
        </p14:section>
        <p14:section name="Conclusion" id="{931A2C32-00C7-4733-A8C8-90CCBE3B80F6}">
          <p14:sldIdLst>
            <p14:sldId id="2076138512"/>
            <p14:sldId id="2076138516"/>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0B23B14-3592-B55A-030F-6CCDAF54B62E}" name="William Assaf" initials="WA" userId="S::wiassaf@microsoft.com::6321aac1-eebf-4722-9b5c-a5ee2b217578" providerId="AD"/>
  <p188:author id="{097E9E3C-0296-9C85-5AD8-075DE372EF69}" name="Nina Navazio" initials="NN" userId="S::ninanavazio@microsoft.com::f5877d0a-7add-46be-8812-e4ebb2c57f69" providerId="AD"/>
  <p188:author id="{D163219B-5F7A-35E0-AFD7-6CDFB0FC01C0}" name="Christopher De Felippo" initials="CDF" userId="S::chdefeli@microsoft.com::e9758b15-0ae6-4ef2-bcad-66b04ea9f59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7FC"/>
    <a:srgbClr val="FFFFFF"/>
    <a:srgbClr val="C9B8E5"/>
    <a:srgbClr val="3B2E58"/>
    <a:srgbClr val="666666"/>
    <a:srgbClr val="000000"/>
    <a:srgbClr val="8661C5"/>
    <a:srgbClr val="D2D2D2"/>
    <a:srgbClr val="F2EDFA"/>
    <a:srgbClr val="D59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C1EA89-52E7-4A18-AD85-F521A57765EF}" v="12" dt="2022-08-04T21:12:04.1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23461" autoAdjust="0"/>
  </p:normalViewPr>
  <p:slideViewPr>
    <p:cSldViewPr snapToGrid="0">
      <p:cViewPr varScale="1">
        <p:scale>
          <a:sx n="32" d="100"/>
          <a:sy n="32" d="100"/>
        </p:scale>
        <p:origin x="3581" y="38"/>
      </p:cViewPr>
      <p:guideLst>
        <p:guide orient="horz" pos="64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8/10/relationships/authors" Target="authors.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ne Assaf" userId="84e7e474a38a39c3" providerId="LiveId" clId="{1CC1EA89-52E7-4A18-AD85-F521A57765EF}"/>
    <pc:docChg chg="undo custSel addSld delSld modSld sldOrd delSection modSection">
      <pc:chgData name="Christine Assaf" userId="84e7e474a38a39c3" providerId="LiveId" clId="{1CC1EA89-52E7-4A18-AD85-F521A57765EF}" dt="2022-08-04T21:13:00.684" v="4407" actId="5793"/>
      <pc:docMkLst>
        <pc:docMk/>
      </pc:docMkLst>
      <pc:sldChg chg="modNotesTx">
        <pc:chgData name="Christine Assaf" userId="84e7e474a38a39c3" providerId="LiveId" clId="{1CC1EA89-52E7-4A18-AD85-F521A57765EF}" dt="2022-08-04T19:37:36.062" v="969" actId="20577"/>
        <pc:sldMkLst>
          <pc:docMk/>
          <pc:sldMk cId="2020776355" sldId="2076138490"/>
        </pc:sldMkLst>
      </pc:sldChg>
      <pc:sldChg chg="modNotesTx">
        <pc:chgData name="Christine Assaf" userId="84e7e474a38a39c3" providerId="LiveId" clId="{1CC1EA89-52E7-4A18-AD85-F521A57765EF}" dt="2022-08-04T20:08:42.498" v="2925" actId="113"/>
        <pc:sldMkLst>
          <pc:docMk/>
          <pc:sldMk cId="1422449804" sldId="2076138495"/>
        </pc:sldMkLst>
      </pc:sldChg>
      <pc:sldChg chg="modNotesTx">
        <pc:chgData name="Christine Assaf" userId="84e7e474a38a39c3" providerId="LiveId" clId="{1CC1EA89-52E7-4A18-AD85-F521A57765EF}" dt="2022-08-04T21:13:00.684" v="4407" actId="5793"/>
        <pc:sldMkLst>
          <pc:docMk/>
          <pc:sldMk cId="126804985" sldId="2076138500"/>
        </pc:sldMkLst>
      </pc:sldChg>
      <pc:sldChg chg="modNotesTx">
        <pc:chgData name="Christine Assaf" userId="84e7e474a38a39c3" providerId="LiveId" clId="{1CC1EA89-52E7-4A18-AD85-F521A57765EF}" dt="2022-08-04T21:12:51.394" v="4395" actId="5793"/>
        <pc:sldMkLst>
          <pc:docMk/>
          <pc:sldMk cId="2314956384" sldId="2076138510"/>
        </pc:sldMkLst>
      </pc:sldChg>
      <pc:sldChg chg="addSp modSp mod ord modNotesTx">
        <pc:chgData name="Christine Assaf" userId="84e7e474a38a39c3" providerId="LiveId" clId="{1CC1EA89-52E7-4A18-AD85-F521A57765EF}" dt="2022-08-04T20:08:14.613" v="2924" actId="1076"/>
        <pc:sldMkLst>
          <pc:docMk/>
          <pc:sldMk cId="2845801159" sldId="2076138514"/>
        </pc:sldMkLst>
        <pc:spChg chg="mod">
          <ac:chgData name="Christine Assaf" userId="84e7e474a38a39c3" providerId="LiveId" clId="{1CC1EA89-52E7-4A18-AD85-F521A57765EF}" dt="2022-08-04T20:07:49.018" v="2919" actId="122"/>
          <ac:spMkLst>
            <pc:docMk/>
            <pc:sldMk cId="2845801159" sldId="2076138514"/>
            <ac:spMk id="2" creationId="{8BD586E2-1102-105A-307E-44129AF4636B}"/>
          </ac:spMkLst>
        </pc:spChg>
        <pc:spChg chg="mod">
          <ac:chgData name="Christine Assaf" userId="84e7e474a38a39c3" providerId="LiveId" clId="{1CC1EA89-52E7-4A18-AD85-F521A57765EF}" dt="2022-08-04T20:07:45.407" v="2918" actId="1076"/>
          <ac:spMkLst>
            <pc:docMk/>
            <pc:sldMk cId="2845801159" sldId="2076138514"/>
            <ac:spMk id="3" creationId="{ABE286B3-A915-62F1-770D-8FE50FE0C8F5}"/>
          </ac:spMkLst>
        </pc:spChg>
        <pc:spChg chg="add mod">
          <ac:chgData name="Christine Assaf" userId="84e7e474a38a39c3" providerId="LiveId" clId="{1CC1EA89-52E7-4A18-AD85-F521A57765EF}" dt="2022-08-04T20:08:00.887" v="2921" actId="1076"/>
          <ac:spMkLst>
            <pc:docMk/>
            <pc:sldMk cId="2845801159" sldId="2076138514"/>
            <ac:spMk id="7" creationId="{084674FE-8212-B9B8-00CA-1FAF26D189C2}"/>
          </ac:spMkLst>
        </pc:spChg>
        <pc:picChg chg="mod">
          <ac:chgData name="Christine Assaf" userId="84e7e474a38a39c3" providerId="LiveId" clId="{1CC1EA89-52E7-4A18-AD85-F521A57765EF}" dt="2022-08-04T20:08:11.816" v="2923" actId="1076"/>
          <ac:picMkLst>
            <pc:docMk/>
            <pc:sldMk cId="2845801159" sldId="2076138514"/>
            <ac:picMk id="1026" creationId="{7C0D36BC-0EB0-D5F7-28C7-682E33B64580}"/>
          </ac:picMkLst>
        </pc:picChg>
        <pc:picChg chg="mod">
          <ac:chgData name="Christine Assaf" userId="84e7e474a38a39c3" providerId="LiveId" clId="{1CC1EA89-52E7-4A18-AD85-F521A57765EF}" dt="2022-08-04T20:08:14.613" v="2924" actId="1076"/>
          <ac:picMkLst>
            <pc:docMk/>
            <pc:sldMk cId="2845801159" sldId="2076138514"/>
            <ac:picMk id="1028" creationId="{33D96CFE-F2FC-D911-CF8C-E01AFB65B064}"/>
          </ac:picMkLst>
        </pc:picChg>
      </pc:sldChg>
      <pc:sldChg chg="new del">
        <pc:chgData name="Christine Assaf" userId="84e7e474a38a39c3" providerId="LiveId" clId="{1CC1EA89-52E7-4A18-AD85-F521A57765EF}" dt="2022-08-04T19:32:21.973" v="316" actId="2696"/>
        <pc:sldMkLst>
          <pc:docMk/>
          <pc:sldMk cId="925292049" sldId="2076138515"/>
        </pc:sldMkLst>
      </pc:sldChg>
      <pc:sldChg chg="new del">
        <pc:chgData name="Christine Assaf" userId="84e7e474a38a39c3" providerId="LiveId" clId="{1CC1EA89-52E7-4A18-AD85-F521A57765EF}" dt="2022-08-04T19:33:24.170" v="318" actId="2696"/>
        <pc:sldMkLst>
          <pc:docMk/>
          <pc:sldMk cId="1353945773" sldId="2076138515"/>
        </pc:sldMkLst>
      </pc:sldChg>
      <pc:sldChg chg="addSp delSp modSp new mod modNotesTx">
        <pc:chgData name="Christine Assaf" userId="84e7e474a38a39c3" providerId="LiveId" clId="{1CC1EA89-52E7-4A18-AD85-F521A57765EF}" dt="2022-08-04T20:36:43.028" v="4242" actId="20577"/>
        <pc:sldMkLst>
          <pc:docMk/>
          <pc:sldMk cId="3661014249" sldId="2076138515"/>
        </pc:sldMkLst>
        <pc:spChg chg="mod">
          <ac:chgData name="Christine Assaf" userId="84e7e474a38a39c3" providerId="LiveId" clId="{1CC1EA89-52E7-4A18-AD85-F521A57765EF}" dt="2022-08-04T19:39:27.553" v="1001" actId="20577"/>
          <ac:spMkLst>
            <pc:docMk/>
            <pc:sldMk cId="3661014249" sldId="2076138515"/>
            <ac:spMk id="2" creationId="{CD557ECC-46C1-75E1-F97C-A2769585F9E6}"/>
          </ac:spMkLst>
        </pc:spChg>
        <pc:spChg chg="mod">
          <ac:chgData name="Christine Assaf" userId="84e7e474a38a39c3" providerId="LiveId" clId="{1CC1EA89-52E7-4A18-AD85-F521A57765EF}" dt="2022-08-04T20:28:05.100" v="3307" actId="20577"/>
          <ac:spMkLst>
            <pc:docMk/>
            <pc:sldMk cId="3661014249" sldId="2076138515"/>
            <ac:spMk id="3" creationId="{CAB1B800-531F-31D2-4FC2-4B0871420416}"/>
          </ac:spMkLst>
        </pc:spChg>
        <pc:picChg chg="add del">
          <ac:chgData name="Christine Assaf" userId="84e7e474a38a39c3" providerId="LiveId" clId="{1CC1EA89-52E7-4A18-AD85-F521A57765EF}" dt="2022-08-04T20:31:51.254" v="3309" actId="478"/>
          <ac:picMkLst>
            <pc:docMk/>
            <pc:sldMk cId="3661014249" sldId="2076138515"/>
            <ac:picMk id="5" creationId="{2DBBB7F5-90D6-AE2C-624E-760B593238EC}"/>
          </ac:picMkLst>
        </pc:picChg>
      </pc:sldChg>
      <pc:sldChg chg="modSp new mod">
        <pc:chgData name="Christine Assaf" userId="84e7e474a38a39c3" providerId="LiveId" clId="{1CC1EA89-52E7-4A18-AD85-F521A57765EF}" dt="2022-08-04T21:12:15.295" v="4383" actId="6549"/>
        <pc:sldMkLst>
          <pc:docMk/>
          <pc:sldMk cId="2635496727" sldId="2076138516"/>
        </pc:sldMkLst>
        <pc:spChg chg="mod">
          <ac:chgData name="Christine Assaf" userId="84e7e474a38a39c3" providerId="LiveId" clId="{1CC1EA89-52E7-4A18-AD85-F521A57765EF}" dt="2022-08-04T20:05:04.977" v="2723" actId="20577"/>
          <ac:spMkLst>
            <pc:docMk/>
            <pc:sldMk cId="2635496727" sldId="2076138516"/>
            <ac:spMk id="2" creationId="{E3243F4E-5E3A-AC7F-345B-CF121DFEB2D3}"/>
          </ac:spMkLst>
        </pc:spChg>
        <pc:spChg chg="mod">
          <ac:chgData name="Christine Assaf" userId="84e7e474a38a39c3" providerId="LiveId" clId="{1CC1EA89-52E7-4A18-AD85-F521A57765EF}" dt="2022-08-04T21:12:15.295" v="4383" actId="6549"/>
          <ac:spMkLst>
            <pc:docMk/>
            <pc:sldMk cId="2635496727" sldId="2076138516"/>
            <ac:spMk id="3" creationId="{A045E621-BE8B-3CBC-40D1-3CF974DEBF9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460F9EC6-89FF-47E1-8594-1A32E3B45134}" type="datetime8">
              <a:rPr lang="en-US" smtClean="0">
                <a:latin typeface="Segoe UI" pitchFamily="34" charset="0"/>
              </a:rPr>
              <a:t>8/5/2022 9:25 AM</a:t>
            </a:fld>
            <a:endParaRPr lang="en-US">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386CE63F-9E7F-4C04-9D0D-FCA25A8E9E86}" type="datetime8">
              <a:rPr lang="en-US" smtClean="0"/>
              <a:t>8/5/2022 9:25 AM</a:t>
            </a:fld>
            <a:endParaRPr 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8/5/2022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562033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fontAlgn="ctr">
              <a:spcAft>
                <a:spcPts val="0"/>
              </a:spcAft>
              <a:defRPr/>
            </a:pPr>
            <a:r>
              <a:rPr lang="en-US" sz="1100">
                <a:latin typeface="Segoe UI"/>
                <a:cs typeface="Segoe UI"/>
              </a:rPr>
              <a:t>&lt;Christine&gt;</a:t>
            </a:r>
          </a:p>
          <a:p>
            <a:pPr fontAlgn="ctr">
              <a:spcAft>
                <a:spcPts val="0"/>
              </a:spcAft>
            </a:pPr>
            <a:endParaRPr lang="en-US" sz="1100">
              <a:latin typeface="Calibri"/>
              <a:cs typeface="Calibri"/>
            </a:endParaRPr>
          </a:p>
          <a:p>
            <a:pPr fontAlgn="ctr">
              <a:spcAft>
                <a:spcPts val="0"/>
              </a:spcAft>
            </a:pPr>
            <a:endParaRPr lang="en-US" sz="1100">
              <a:latin typeface="Calibri"/>
              <a:cs typeface="Calibri"/>
            </a:endParaRPr>
          </a:p>
          <a:p>
            <a:pPr fontAlgn="ctr">
              <a:spcAft>
                <a:spcPts val="0"/>
              </a:spcAft>
            </a:pPr>
            <a:r>
              <a:rPr lang="en-US" sz="1100">
                <a:latin typeface="Calibri"/>
                <a:cs typeface="Calibri"/>
              </a:rPr>
              <a:t>Here’s where we get into some of our favorite parallels between professional teamwork and cooperative storytelling at the gaming table.</a:t>
            </a:r>
          </a:p>
          <a:p>
            <a:pPr fontAlgn="ctr">
              <a:spcAft>
                <a:spcPts val="0"/>
              </a:spcAft>
            </a:pPr>
            <a:r>
              <a:rPr lang="en-US" sz="1100">
                <a:latin typeface="Calibri"/>
                <a:cs typeface="Calibri"/>
              </a:rPr>
              <a:t>&lt;click&gt;</a:t>
            </a:r>
          </a:p>
          <a:p>
            <a:pPr fontAlgn="ctr">
              <a:spcAft>
                <a:spcPts val="0"/>
              </a:spcAft>
            </a:pPr>
            <a:r>
              <a:rPr lang="en-US" sz="1100">
                <a:latin typeface="Calibri"/>
                <a:cs typeface="Calibri"/>
              </a:rPr>
              <a:t>First, Good teams combine veteran leadership with newcomers.</a:t>
            </a:r>
          </a:p>
          <a:p>
            <a:pPr marL="757066" lvl="1" indent="-291179" fontAlgn="ctr">
              <a:spcAft>
                <a:spcPts val="0"/>
              </a:spcAft>
              <a:buFont typeface="Courier New" panose="02070309020205020404" pitchFamily="49" charset="0"/>
              <a:buChar char="o"/>
            </a:pPr>
            <a:r>
              <a:rPr lang="en-US" sz="1100">
                <a:latin typeface="Calibri"/>
                <a:cs typeface="Calibri"/>
              </a:rPr>
              <a:t>When playing a TTRPG, the Dungeon Master will easily become a bottleneck for new players. If new players can only ask the Dungeon Master about game rules, everyone suffers because the game slows down universally. But if veteran team members are present, willing, and ready to help newcomers, then the full load is taken off the Dungeon Master, and they can focus on guiding the story while veteran team members show new players the ropes.</a:t>
            </a:r>
          </a:p>
          <a:p>
            <a:pPr marL="757066" lvl="1" indent="-291179" fontAlgn="ctr">
              <a:spcAft>
                <a:spcPts val="0"/>
              </a:spcAft>
              <a:buFont typeface="Courier New" panose="02070309020205020404" pitchFamily="49" charset="0"/>
              <a:buChar char="o"/>
            </a:pPr>
            <a:r>
              <a:rPr lang="en-US" sz="1100">
                <a:latin typeface="Calibri"/>
                <a:cs typeface="Calibri"/>
              </a:rPr>
              <a:t>On a dev team, a single PM or even a senior technical lead will become a bottleneck for questions and how-</a:t>
            </a:r>
            <a:r>
              <a:rPr lang="en-US" sz="1100" err="1">
                <a:latin typeface="Calibri"/>
                <a:cs typeface="Calibri"/>
              </a:rPr>
              <a:t>to's</a:t>
            </a:r>
            <a:r>
              <a:rPr lang="en-US" sz="1100">
                <a:latin typeface="Calibri"/>
                <a:cs typeface="Calibri"/>
              </a:rPr>
              <a:t>. It's better if more experienced members of the team, even if they aren't technical leads or principal architects, are able to walk </a:t>
            </a:r>
            <a:r>
              <a:rPr lang="en-US" sz="1100" err="1">
                <a:latin typeface="Calibri"/>
                <a:cs typeface="Calibri"/>
              </a:rPr>
              <a:t>devs</a:t>
            </a:r>
            <a:r>
              <a:rPr lang="en-US" sz="1100">
                <a:latin typeface="Calibri"/>
                <a:cs typeface="Calibri"/>
              </a:rPr>
              <a:t> through organizational processes, including codebases and architecture. </a:t>
            </a:r>
            <a:endParaRPr lang="en-US" sz="1100">
              <a:latin typeface="Calibri" panose="020F0502020204030204" pitchFamily="34" charset="0"/>
              <a:cs typeface="Calibri"/>
            </a:endParaRPr>
          </a:p>
          <a:p>
            <a:pPr marL="757066" lvl="1" indent="-291179" fontAlgn="ctr">
              <a:spcAft>
                <a:spcPts val="0"/>
              </a:spcAft>
              <a:buFont typeface="Courier New" panose="02070309020205020404" pitchFamily="49" charset="0"/>
              <a:buChar char="o"/>
              <a:defRPr/>
            </a:pPr>
            <a:r>
              <a:rPr lang="en-US" sz="1100">
                <a:latin typeface="Calibri"/>
                <a:cs typeface="Calibri"/>
              </a:rPr>
              <a:t>Team members might not feel comfortable asking "dumb" questions all the way up the chain, and would rather use a peer as a sounding board.  Not to mention that this also saves the Manager and Dungeon Master a lot of time.</a:t>
            </a:r>
          </a:p>
          <a:p>
            <a:pPr marL="465887" lvl="1" indent="0" fontAlgn="ctr">
              <a:spcAft>
                <a:spcPts val="0"/>
              </a:spcAft>
              <a:buNone/>
              <a:defRPr/>
            </a:pPr>
            <a:r>
              <a:rPr lang="en-US" sz="1100">
                <a:latin typeface="Calibri"/>
                <a:cs typeface="Calibri"/>
              </a:rPr>
              <a:t>&lt;click&gt;</a:t>
            </a:r>
          </a:p>
          <a:p>
            <a:pPr marL="757066" lvl="1" indent="-291179" fontAlgn="ctr">
              <a:spcAft>
                <a:spcPts val="0"/>
              </a:spcAft>
              <a:buFont typeface="Courier New" panose="02070309020205020404" pitchFamily="49" charset="0"/>
              <a:buChar char="o"/>
              <a:defRPr/>
            </a:pPr>
            <a:r>
              <a:rPr lang="en-US" sz="1100">
                <a:latin typeface="Calibri"/>
                <a:cs typeface="Calibri"/>
              </a:rPr>
              <a:t>Veteran players help establish the accepted tone and tenor of the gaming table and the status meeting. They show not only how to roll the dice, but model behavior how to interact with the others, how to make requests, where to get the good coffee. That kind of info doesn't need to come from management, but regardless it's new players and team members still need to know it. But most importantly, </a:t>
            </a:r>
            <a:endParaRPr lang="en-US" sz="1100">
              <a:latin typeface="Calibri" panose="020F0502020204030204" pitchFamily="34" charset="0"/>
              <a:cs typeface="Calibri"/>
            </a:endParaRPr>
          </a:p>
          <a:p>
            <a:pPr marL="465887" lvl="1" indent="0" fontAlgn="ctr">
              <a:spcAft>
                <a:spcPts val="0"/>
              </a:spcAft>
              <a:buNone/>
            </a:pPr>
            <a:r>
              <a:rPr lang="en-US" sz="1100">
                <a:latin typeface="Calibri"/>
                <a:cs typeface="Calibri"/>
              </a:rPr>
              <a:t>&lt;click&gt;</a:t>
            </a:r>
            <a:endParaRPr lang="en-US" sz="1100">
              <a:latin typeface="Calibri" panose="020F0502020204030204" pitchFamily="34" charset="0"/>
              <a:cs typeface="Calibri"/>
            </a:endParaRPr>
          </a:p>
          <a:p>
            <a:pPr marL="757066" lvl="1" indent="-291179">
              <a:spcAft>
                <a:spcPts val="0"/>
              </a:spcAft>
              <a:buFont typeface="Courier New" panose="02070309020205020404" pitchFamily="49" charset="0"/>
              <a:buChar char="o"/>
            </a:pPr>
            <a:r>
              <a:rPr lang="en-US" sz="1100">
                <a:latin typeface="Calibri"/>
                <a:cs typeface="Calibri"/>
              </a:rPr>
              <a:t>Veterans have the burden and the privilege to be exemplary, to demonstrate the freedom to be creative. That freedom is not something that everyone understands right away … teams should demonstrate empowerment to innovative, and build on each other’s successes.  </a:t>
            </a:r>
            <a:endParaRPr lang="en-US" sz="1100">
              <a:latin typeface="Calibri" panose="020F0502020204030204" pitchFamily="34" charset="0"/>
              <a:cs typeface="Calibri" panose="020F0502020204030204" pitchFamily="34" charset="0"/>
            </a:endParaRPr>
          </a:p>
          <a:p>
            <a:pPr marL="757066" lvl="1" indent="-291179">
              <a:spcAft>
                <a:spcPts val="0"/>
              </a:spcAft>
              <a:buFont typeface="Courier New" panose="02070309020205020404" pitchFamily="49" charset="0"/>
              <a:buChar char="o"/>
            </a:pPr>
            <a:r>
              <a:rPr lang="en-US" sz="1100">
                <a:latin typeface="Calibri"/>
                <a:cs typeface="Calibri"/>
              </a:rPr>
              <a:t>Meanwhile, if you are in management or the Dungeon Master of a gaming table? Don’t you dare stand in the way - by laying down arduous rules, putting up walls to communication, or single threading the flow of information through yourself. That just makes more work for you, and less fun for everyone else.</a:t>
            </a:r>
            <a:endParaRPr lang="en-US" sz="1100">
              <a:latin typeface="Calibri" panose="020F0502020204030204" pitchFamily="34" charset="0"/>
              <a:cs typeface="Calibri" panose="020F050202020403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8/5/2022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611678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Calibri"/>
                <a:cs typeface="Calibri"/>
              </a:rPr>
              <a:t>&lt;</a:t>
            </a:r>
            <a:r>
              <a:rPr lang="en-US" sz="900" dirty="0" err="1">
                <a:latin typeface="Calibri"/>
                <a:cs typeface="Calibri"/>
              </a:rPr>
              <a:t>stacy</a:t>
            </a:r>
            <a:r>
              <a:rPr lang="en-US" sz="900" dirty="0">
                <a:latin typeface="Calibri"/>
                <a:cs typeface="Calibri"/>
              </a:rPr>
              <a:t>&gt;</a:t>
            </a:r>
          </a:p>
          <a:p>
            <a:endParaRPr lang="en-US" sz="900" dirty="0">
              <a:latin typeface="Calibri"/>
              <a:cs typeface="Calibri"/>
            </a:endParaRPr>
          </a:p>
          <a:p>
            <a:r>
              <a:rPr lang="en-US" sz="900" dirty="0">
                <a:latin typeface="Calibri"/>
                <a:cs typeface="Calibri"/>
              </a:rPr>
              <a:t>In addition to veteran leadership amongst our team members there are also lessons we can draw from table top gaming into team management.</a:t>
            </a:r>
            <a:br>
              <a:rPr lang="en-US" sz="900" dirty="0">
                <a:latin typeface="Calibri"/>
                <a:cs typeface="Calibri"/>
              </a:rPr>
            </a:br>
            <a:br>
              <a:rPr lang="en-US" sz="900" dirty="0">
                <a:latin typeface="Calibri"/>
                <a:cs typeface="Calibri"/>
              </a:rPr>
            </a:br>
            <a:r>
              <a:rPr lang="en-US" sz="900" dirty="0">
                <a:latin typeface="Calibri"/>
                <a:cs typeface="Calibri"/>
              </a:rPr>
              <a:t>You may not jump straight into leading a campaign if you're new to tabletop but here are some of the applicable skills that you can take from the table to the office.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8/5/2022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849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spcAft>
                <a:spcPts val="0"/>
              </a:spcAft>
              <a:defRPr/>
            </a:pPr>
            <a:r>
              <a:rPr lang="en-US" sz="1100" dirty="0">
                <a:latin typeface="Calibri"/>
                <a:cs typeface="Calibri"/>
              </a:rPr>
              <a:t>&lt;</a:t>
            </a:r>
            <a:r>
              <a:rPr lang="en-US" sz="1100" dirty="0" err="1">
                <a:latin typeface="Calibri"/>
                <a:cs typeface="Calibri"/>
              </a:rPr>
              <a:t>stacy</a:t>
            </a:r>
            <a:r>
              <a:rPr lang="en-US" sz="1100" dirty="0">
                <a:latin typeface="Calibri"/>
                <a:cs typeface="Calibri"/>
              </a:rPr>
              <a:t>&gt;</a:t>
            </a:r>
            <a:br>
              <a:rPr lang="en-US" sz="1100" dirty="0">
                <a:latin typeface="Calibri"/>
                <a:cs typeface="Calibri"/>
              </a:rPr>
            </a:br>
            <a:br>
              <a:rPr lang="en-US" sz="1100" dirty="0">
                <a:latin typeface="Calibri"/>
                <a:cs typeface="Calibri"/>
              </a:rPr>
            </a:br>
            <a:r>
              <a:rPr lang="en-US" sz="1100" dirty="0">
                <a:latin typeface="Calibri"/>
                <a:cs typeface="Calibri"/>
              </a:rPr>
              <a:t>One of my favorite books about people leadership is Dan Pink's </a:t>
            </a:r>
            <a:r>
              <a:rPr lang="en-US" sz="1100" i="1" dirty="0">
                <a:latin typeface="Calibri"/>
                <a:cs typeface="Calibri"/>
              </a:rPr>
              <a:t>Drive</a:t>
            </a:r>
            <a:r>
              <a:rPr lang="en-US" sz="1100" dirty="0">
                <a:latin typeface="Calibri"/>
                <a:cs typeface="Calibri"/>
              </a:rPr>
              <a:t>. If you aren't familiar with it I highly recommend checking YouTube for the whiteboard animation of his presentation to the Renaissance Society of America.</a:t>
            </a:r>
            <a:br>
              <a:rPr lang="en-US" sz="1100" dirty="0">
                <a:latin typeface="Calibri"/>
                <a:cs typeface="Calibri"/>
              </a:rPr>
            </a:br>
            <a:br>
              <a:rPr lang="en-US" sz="1100" dirty="0">
                <a:latin typeface="Calibri"/>
                <a:cs typeface="Calibri"/>
              </a:rPr>
            </a:br>
            <a:r>
              <a:rPr lang="en-US" sz="1100" dirty="0">
                <a:latin typeface="Calibri"/>
                <a:cs typeface="Calibri"/>
              </a:rPr>
              <a:t>In </a:t>
            </a:r>
            <a:r>
              <a:rPr lang="en-US" sz="1100" i="1" dirty="0">
                <a:latin typeface="Calibri"/>
                <a:cs typeface="Calibri"/>
              </a:rPr>
              <a:t>Drive</a:t>
            </a:r>
            <a:r>
              <a:rPr lang="en-US" sz="1100" dirty="0">
                <a:latin typeface="Calibri"/>
                <a:cs typeface="Calibri"/>
              </a:rPr>
              <a:t>, Dan argues that for work that is heuristic, or creative, require intrinsic motivation more so than extrinsic motivation. The three factors of intrinsic motivation that he describes are autonomy, the ability to do the work the way we believe it should be done, mastery, the ability to continue to learn and grow, and purpose, to understand and believe in the purpose behind what we're doing.</a:t>
            </a:r>
          </a:p>
          <a:p>
            <a:pPr>
              <a:spcAft>
                <a:spcPts val="0"/>
              </a:spcAft>
              <a:defRPr/>
            </a:pPr>
            <a:br>
              <a:rPr lang="en-US" sz="850" dirty="0">
                <a:cs typeface="Segoe UI"/>
              </a:rPr>
            </a:br>
            <a:r>
              <a:rPr lang="en-US" sz="850" dirty="0">
                <a:latin typeface="Segoe UI"/>
                <a:cs typeface="Segoe UI"/>
              </a:rPr>
              <a:t>These three intrinsic factors are necessary to be successful at the tabletop too.</a:t>
            </a:r>
            <a:br>
              <a:rPr lang="en-US" sz="1100" dirty="0">
                <a:latin typeface="Calibri"/>
                <a:cs typeface="Calibri"/>
              </a:rPr>
            </a:br>
            <a:br>
              <a:rPr lang="en-US" sz="1100" dirty="0">
                <a:latin typeface="Calibri"/>
                <a:cs typeface="Calibri"/>
              </a:rPr>
            </a:br>
            <a:r>
              <a:rPr lang="en-US" sz="1100" dirty="0">
                <a:latin typeface="Calibri"/>
                <a:cs typeface="Calibri"/>
              </a:rPr>
              <a:t>&lt;click&gt;</a:t>
            </a:r>
            <a:br>
              <a:rPr lang="en-US" sz="1100" dirty="0">
                <a:latin typeface="Calibri"/>
                <a:cs typeface="Calibri"/>
              </a:rPr>
            </a:br>
            <a:br>
              <a:rPr lang="en-US" sz="1100" dirty="0">
                <a:latin typeface="Calibri"/>
                <a:cs typeface="Calibri"/>
              </a:rPr>
            </a:br>
            <a:r>
              <a:rPr lang="en-US" sz="1100" dirty="0">
                <a:latin typeface="Calibri"/>
                <a:cs typeface="Calibri"/>
              </a:rPr>
              <a:t>If you were at a game of D&amp;D and the Dungeon Master told you exactly what to do, which spells to cast, where to stand, and what to say, which spells to take when you level up, how boring would that be? Why does the DM even need you there if they are telling you what to do?</a:t>
            </a:r>
            <a:br>
              <a:rPr lang="en-US" sz="1100" dirty="0">
                <a:latin typeface="Calibri"/>
                <a:cs typeface="Calibri"/>
              </a:rPr>
            </a:br>
            <a:br>
              <a:rPr lang="en-US" sz="1100" dirty="0">
                <a:latin typeface="Calibri"/>
                <a:cs typeface="Calibri"/>
              </a:rPr>
            </a:br>
            <a:r>
              <a:rPr lang="en-US" sz="1100" dirty="0">
                <a:latin typeface="Calibri"/>
                <a:cs typeface="Calibri"/>
              </a:rPr>
              <a:t>The same goes for in the office. If, as a manager, you cannot delegate and allow for team members to take on those challenges then why even have them? How can you assume that how you do things is best for everyone?</a:t>
            </a:r>
            <a:br>
              <a:rPr lang="en-US" sz="1100" dirty="0">
                <a:latin typeface="Calibri"/>
                <a:cs typeface="Calibri"/>
              </a:rPr>
            </a:br>
            <a:br>
              <a:rPr lang="en-US" sz="1100" dirty="0">
                <a:latin typeface="Calibri"/>
                <a:cs typeface="Calibri"/>
              </a:rPr>
            </a:br>
            <a:r>
              <a:rPr lang="en-US" sz="1100" dirty="0">
                <a:latin typeface="Calibri"/>
                <a:cs typeface="Calibri"/>
              </a:rPr>
              <a:t>This also prevents the change for growth, limits the team member's ability for mastery. What's great about D&amp;D is that mastery is baked in to the leveling system. That's not the only place where mastery occurs, though. It also occurs through the freedom to play your character and learn from those experiences.</a:t>
            </a:r>
            <a:br>
              <a:rPr lang="en-US" sz="1100" dirty="0">
                <a:latin typeface="Calibri"/>
                <a:cs typeface="Calibri"/>
              </a:rPr>
            </a:br>
            <a:br>
              <a:rPr lang="en-US" sz="1100" dirty="0">
                <a:latin typeface="Calibri"/>
                <a:cs typeface="Calibri"/>
              </a:rPr>
            </a:br>
            <a:r>
              <a:rPr lang="en-US" sz="1100" dirty="0">
                <a:latin typeface="Calibri"/>
                <a:cs typeface="Calibri"/>
              </a:rPr>
              <a:t>At this point in my career I'm smart enough to know that I'm too dumb to know everything. As a DM, or as a people manager, I try to speak last when collaborating to make sure that I'm not accidentally stifling a better opinion. This can be a real concern with folks who may be sensitive to positional authority.</a:t>
            </a:r>
            <a:br>
              <a:rPr lang="en-US" sz="1100" dirty="0">
                <a:latin typeface="Calibri"/>
                <a:cs typeface="Calibri"/>
              </a:rPr>
            </a:br>
            <a:br>
              <a:rPr lang="en-US" sz="1100" dirty="0">
                <a:latin typeface="Calibri"/>
                <a:cs typeface="Calibri"/>
              </a:rPr>
            </a:br>
            <a:r>
              <a:rPr lang="en-US" sz="1100" dirty="0">
                <a:latin typeface="Calibri"/>
                <a:cs typeface="Calibri"/>
              </a:rPr>
              <a:t>&lt;click&gt;</a:t>
            </a:r>
            <a:br>
              <a:rPr lang="en-US" sz="1100" dirty="0">
                <a:latin typeface="Calibri"/>
                <a:cs typeface="Calibri"/>
              </a:rPr>
            </a:br>
            <a:br>
              <a:rPr lang="en-US" sz="1100" dirty="0">
                <a:latin typeface="Calibri" panose="020F0502020204030204" pitchFamily="34" charset="0"/>
                <a:cs typeface="Calibri"/>
              </a:rPr>
            </a:br>
            <a:r>
              <a:rPr lang="en-US" sz="1100" dirty="0">
                <a:latin typeface="Calibri"/>
                <a:cs typeface="Calibri"/>
              </a:rPr>
              <a:t>What can really help us maintain autonomy and mastery within our teams is to focus on purpose and help our team align with and understand the purpose of our organization, product, or campaign. In D&amp;D we may have some catalytic event that sets the stage for what motivates our team. In the office sometimes it's not so cut and dry, but what I like to do is try to draw a line to the human impact we have with the work we're doing.</a:t>
            </a:r>
            <a:br>
              <a:rPr lang="en-US" sz="1100" dirty="0">
                <a:latin typeface="Calibri" panose="020F0502020204030204" pitchFamily="34" charset="0"/>
                <a:cs typeface="Calibri"/>
              </a:rPr>
            </a:br>
            <a:br>
              <a:rPr lang="en-US" sz="1100" dirty="0">
                <a:latin typeface="Calibri" panose="020F0502020204030204" pitchFamily="34" charset="0"/>
                <a:cs typeface="Calibri"/>
              </a:rPr>
            </a:br>
            <a:r>
              <a:rPr lang="en-US" sz="1100" dirty="0">
                <a:latin typeface="Calibri"/>
                <a:cs typeface="Calibri"/>
              </a:rPr>
              <a:t>We also have to consider that team members (and our players) will bring their own motivation to the table as well. It's important to understand those motivations and help team members see them through.</a:t>
            </a:r>
            <a:br>
              <a:rPr lang="en-US" sz="1100" dirty="0">
                <a:latin typeface="Calibri" panose="020F0502020204030204" pitchFamily="34" charset="0"/>
                <a:cs typeface="Calibri"/>
              </a:rPr>
            </a:br>
            <a:br>
              <a:rPr lang="en-US" sz="1100" dirty="0">
                <a:latin typeface="Calibri"/>
                <a:cs typeface="Calibri"/>
              </a:rPr>
            </a:br>
            <a:r>
              <a:rPr lang="en-US" sz="1100" dirty="0">
                <a:latin typeface="Calibri"/>
                <a:cs typeface="Calibri"/>
              </a:rPr>
              <a:t>The great </a:t>
            </a:r>
            <a:r>
              <a:rPr lang="en-US" sz="1100" dirty="0" err="1">
                <a:latin typeface="Calibri"/>
                <a:cs typeface="Calibri"/>
              </a:rPr>
              <a:t>side affect</a:t>
            </a:r>
            <a:r>
              <a:rPr lang="en-US" sz="1100" dirty="0">
                <a:latin typeface="Calibri"/>
                <a:cs typeface="Calibri"/>
              </a:rPr>
              <a:t> of focusing on purpose is that it helps align team members so that, when given the proper autonomy, they are better able to make decisions that align with that purpose.</a:t>
            </a:r>
            <a:br>
              <a:rPr lang="en-US" sz="1100" dirty="0">
                <a:latin typeface="Calibri"/>
                <a:cs typeface="Calibri"/>
              </a:rPr>
            </a:br>
            <a:br>
              <a:rPr lang="en-US" sz="1100" dirty="0">
                <a:latin typeface="Calibri"/>
                <a:cs typeface="Calibri"/>
              </a:rPr>
            </a:br>
            <a:r>
              <a:rPr lang="en-US" sz="1100" dirty="0">
                <a:latin typeface="Calibri"/>
                <a:cs typeface="Calibri"/>
              </a:rPr>
              <a:t>&lt;click&gt;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8/5/2022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1622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ctr" latinLnBrk="0" hangingPunct="1">
              <a:lnSpc>
                <a:spcPct val="90000"/>
              </a:lnSpc>
              <a:spcBef>
                <a:spcPts val="0"/>
              </a:spcBef>
              <a:spcAft>
                <a:spcPts val="0"/>
              </a:spcAft>
              <a:buClrTx/>
              <a:buSzTx/>
              <a:buFontTx/>
              <a:buNone/>
              <a:tabLst/>
              <a:defRPr/>
            </a:pPr>
            <a:r>
              <a:rPr lang="en-US" sz="1100" dirty="0">
                <a:latin typeface="Segoe UI"/>
                <a:cs typeface="Segoe UI"/>
              </a:rPr>
              <a:t>&lt;</a:t>
            </a:r>
            <a:r>
              <a:rPr lang="en-US" sz="1100" dirty="0" err="1">
                <a:latin typeface="Segoe UI"/>
                <a:cs typeface="Segoe UI"/>
              </a:rPr>
              <a:t>stacy</a:t>
            </a:r>
            <a:r>
              <a:rPr lang="en-US" sz="1100" dirty="0">
                <a:latin typeface="Segoe UI"/>
                <a:cs typeface="Segoe UI"/>
              </a:rPr>
              <a:t>&gt;</a:t>
            </a:r>
          </a:p>
          <a:p>
            <a:pPr marL="0" marR="0" lvl="0" indent="0" algn="l" defTabSz="914367" rtl="0" eaLnBrk="1" fontAlgn="ctr" latinLnBrk="0" hangingPunct="1">
              <a:lnSpc>
                <a:spcPct val="90000"/>
              </a:lnSpc>
              <a:spcBef>
                <a:spcPts val="0"/>
              </a:spcBef>
              <a:spcAft>
                <a:spcPts val="0"/>
              </a:spcAft>
              <a:buClrTx/>
              <a:buSzTx/>
              <a:buFontTx/>
              <a:buNone/>
              <a:tabLst/>
              <a:defRPr/>
            </a:pPr>
            <a:endParaRPr lang="en-US" sz="1100" dirty="0">
              <a:latin typeface="Segoe UI"/>
              <a:cs typeface="Segoe UI"/>
            </a:endParaRPr>
          </a:p>
          <a:p>
            <a:pPr marL="0" marR="0" lvl="0" indent="0" algn="l" defTabSz="914367" rtl="0" eaLnBrk="1" fontAlgn="ctr" latinLnBrk="0" hangingPunct="1">
              <a:lnSpc>
                <a:spcPct val="90000"/>
              </a:lnSpc>
              <a:spcBef>
                <a:spcPts val="0"/>
              </a:spcBef>
              <a:spcAft>
                <a:spcPts val="0"/>
              </a:spcAft>
              <a:buClrTx/>
              <a:buSzTx/>
              <a:buFontTx/>
              <a:buNone/>
              <a:tabLst/>
              <a:defRPr/>
            </a:pPr>
            <a:r>
              <a:rPr lang="en-US" sz="1100" dirty="0">
                <a:latin typeface="Segoe UI"/>
                <a:cs typeface="Segoe UI"/>
              </a:rPr>
              <a:t>Whether you are team lead, a manager, or the Dungeon Master of a campaign, there are a lot of things we can do to help our team members have smooth onboarding, career progression, and top performance.</a:t>
            </a:r>
          </a:p>
          <a:p>
            <a:pPr fontAlgn="ctr">
              <a:spcAft>
                <a:spcPts val="0"/>
              </a:spcAft>
            </a:pPr>
            <a:r>
              <a:rPr lang="en-US" sz="1100" dirty="0">
                <a:effectLst/>
                <a:latin typeface="Calibri"/>
                <a:cs typeface="Calibri"/>
              </a:rPr>
              <a:t>&lt;click&gt;</a:t>
            </a:r>
          </a:p>
          <a:p>
            <a:pPr fontAlgn="ctr">
              <a:spcAft>
                <a:spcPts val="0"/>
              </a:spcAft>
            </a:pPr>
            <a:r>
              <a:rPr lang="en-US" sz="1100" dirty="0">
                <a:effectLst/>
                <a:latin typeface="Calibri"/>
                <a:cs typeface="Calibri"/>
              </a:rPr>
              <a:t>Joining a new company, there's so much to learn and do, onboarding can feel like an avalanche of information. Similarly, a player new to your table may feel an overload of new game system rules, lore, and backstory to consume. In each case, it can be overwhelming and dissuading. So, having reasonable expectations for new employees on your team or players in your game is important. Allow for time to onboard, and specifically make an effort to focus on onboarding for someone new. You don't want to screw up the first impression.</a:t>
            </a:r>
            <a:endParaRPr lang="en-US" sz="1100" dirty="0">
              <a:latin typeface="Calibri" panose="020F0502020204030204" pitchFamily="34" charset="0"/>
              <a:cs typeface="Calibri" panose="020F0502020204030204" pitchFamily="34" charset="0"/>
            </a:endParaRPr>
          </a:p>
          <a:p>
            <a:pPr>
              <a:spcAft>
                <a:spcPts val="0"/>
              </a:spcAft>
            </a:pPr>
            <a:endParaRPr lang="en-US" sz="1100" dirty="0">
              <a:latin typeface="Calibri"/>
              <a:cs typeface="Calibri"/>
            </a:endParaRPr>
          </a:p>
          <a:p>
            <a:pPr fontAlgn="ctr">
              <a:spcAft>
                <a:spcPts val="0"/>
              </a:spcAft>
              <a:buFont typeface="Arial" panose="020B0604020202020204" pitchFamily="34" charset="0"/>
              <a:buNone/>
            </a:pPr>
            <a:r>
              <a:rPr lang="en-US" sz="1100" dirty="0">
                <a:effectLst/>
                <a:latin typeface="Calibri"/>
                <a:cs typeface="Calibri"/>
              </a:rPr>
              <a:t>By the way, even before the hire, the candidate interview experience is also super important. If you interview someone for hours across multiple days and require a presentation and homework and watching a video and stuff, and then you don’t hire them, that doesn’t reflect well on you, </a:t>
            </a:r>
            <a:r>
              <a:rPr lang="en-US" sz="1100" i="1" dirty="0">
                <a:effectLst/>
                <a:latin typeface="Calibri"/>
                <a:cs typeface="Calibri"/>
              </a:rPr>
              <a:t>certain rocket company who will remain unnamed</a:t>
            </a:r>
            <a:r>
              <a:rPr lang="en-US" sz="1100" dirty="0">
                <a:effectLst/>
                <a:latin typeface="Calibri"/>
                <a:cs typeface="Calibri"/>
              </a:rPr>
              <a:t>. Similarly, you could easily turn off new players to your gaming table by coming across as haughty</a:t>
            </a:r>
            <a:r>
              <a:rPr lang="en-US" sz="1100" dirty="0">
                <a:latin typeface="Calibri"/>
                <a:cs typeface="Calibri"/>
              </a:rPr>
              <a:t>, unapproachable, super</a:t>
            </a:r>
            <a:r>
              <a:rPr lang="en-US" sz="1100" dirty="0">
                <a:effectLst/>
                <a:latin typeface="Calibri"/>
                <a:cs typeface="Calibri"/>
              </a:rPr>
              <a:t> intense, </a:t>
            </a:r>
            <a:r>
              <a:rPr lang="en-US" sz="1100" dirty="0">
                <a:latin typeface="Calibri"/>
                <a:cs typeface="Calibri"/>
              </a:rPr>
              <a:t>or picky and critical. </a:t>
            </a:r>
            <a:r>
              <a:rPr lang="en-US" sz="1100" dirty="0">
                <a:effectLst/>
                <a:latin typeface="Calibri"/>
                <a:cs typeface="Calibri"/>
              </a:rPr>
              <a:t>S</a:t>
            </a:r>
            <a:r>
              <a:rPr lang="en-US" sz="1100" dirty="0">
                <a:latin typeface="Calibri"/>
                <a:cs typeface="Calibri"/>
              </a:rPr>
              <a:t>o,</a:t>
            </a:r>
            <a:r>
              <a:rPr lang="en-US" sz="1100" dirty="0">
                <a:effectLst/>
                <a:latin typeface="Calibri"/>
                <a:cs typeface="Calibri"/>
              </a:rPr>
              <a:t> practice your </a:t>
            </a:r>
            <a:r>
              <a:rPr lang="en-US" sz="1100" dirty="0">
                <a:latin typeface="Calibri"/>
                <a:cs typeface="Calibri"/>
              </a:rPr>
              <a:t>pitch</a:t>
            </a:r>
            <a:r>
              <a:rPr lang="en-US" sz="1100" dirty="0">
                <a:effectLst/>
                <a:latin typeface="Calibri"/>
                <a:cs typeface="Calibri"/>
              </a:rPr>
              <a:t> to newcomers... Both your employees and your players.</a:t>
            </a:r>
          </a:p>
          <a:p>
            <a:pPr fontAlgn="ctr">
              <a:spcAft>
                <a:spcPts val="0"/>
              </a:spcAft>
              <a:buFont typeface="Arial" panose="020B0604020202020204" pitchFamily="34" charset="0"/>
              <a:buNone/>
            </a:pPr>
            <a:r>
              <a:rPr lang="en-US" sz="1100" dirty="0">
                <a:effectLst/>
                <a:latin typeface="Calibri"/>
                <a:cs typeface="Calibri"/>
              </a:rPr>
              <a:t>&lt;click&gt;</a:t>
            </a:r>
          </a:p>
          <a:p>
            <a:pPr fontAlgn="ctr">
              <a:spcAft>
                <a:spcPts val="0"/>
              </a:spcAft>
              <a:buFont typeface="Arial" panose="020B0604020202020204" pitchFamily="34" charset="0"/>
              <a:buNone/>
            </a:pPr>
            <a:r>
              <a:rPr lang="en-US" sz="1100" dirty="0">
                <a:effectLst/>
                <a:latin typeface="Calibri"/>
                <a:cs typeface="Calibri"/>
              </a:rPr>
              <a:t>In careers as in player characters, understanding the ladder of progression is also important. Making sure newcomers know what it takes to get promoted</a:t>
            </a:r>
            <a:r>
              <a:rPr lang="en-US" sz="1100" dirty="0">
                <a:latin typeface="Calibri"/>
                <a:cs typeface="Calibri"/>
              </a:rPr>
              <a:t> or to level up</a:t>
            </a:r>
            <a:r>
              <a:rPr lang="en-US" sz="1100" dirty="0">
                <a:effectLst/>
                <a:latin typeface="Calibri"/>
                <a:cs typeface="Calibri"/>
              </a:rPr>
              <a:t>, is part of rewarding and incentivizing the good behavior. Making sure players know how higher level characters grow is important as well. In each case, teammates should help each other grow and foster desirable growth attributes, so that the whole team advances together. Creating a competitive or cutthroat atmosphere in a team at work makes about as much sense as it does at the gaming table - it doesn’t. Can you imagine if </a:t>
            </a:r>
            <a:r>
              <a:rPr lang="en-US" sz="1100" dirty="0">
                <a:latin typeface="Calibri"/>
                <a:cs typeface="Calibri"/>
              </a:rPr>
              <a:t>players were constantly backstabbing each other? How would they ever slay the</a:t>
            </a:r>
            <a:r>
              <a:rPr lang="en-US" sz="1100" dirty="0">
                <a:effectLst/>
                <a:latin typeface="Calibri"/>
                <a:cs typeface="Calibri"/>
              </a:rPr>
              <a:t> </a:t>
            </a:r>
            <a:r>
              <a:rPr lang="en-US" sz="1100" dirty="0">
                <a:latin typeface="Calibri"/>
                <a:cs typeface="Calibri"/>
              </a:rPr>
              <a:t>dragon</a:t>
            </a:r>
            <a:r>
              <a:rPr lang="en-US" sz="1100" dirty="0">
                <a:effectLst/>
                <a:latin typeface="Calibri"/>
                <a:cs typeface="Calibri"/>
              </a:rPr>
              <a:t>?</a:t>
            </a:r>
            <a:r>
              <a:rPr lang="en-US" sz="1100" dirty="0">
                <a:latin typeface="Calibri"/>
                <a:cs typeface="Calibri"/>
              </a:rPr>
              <a:t> </a:t>
            </a:r>
          </a:p>
          <a:p>
            <a:pPr fontAlgn="ctr">
              <a:spcAft>
                <a:spcPts val="0"/>
              </a:spcAft>
              <a:buFont typeface="Arial" panose="020B0604020202020204" pitchFamily="34" charset="0"/>
              <a:buNone/>
            </a:pPr>
            <a:r>
              <a:rPr lang="en-US" sz="1100" dirty="0">
                <a:effectLst/>
                <a:latin typeface="Calibri"/>
                <a:cs typeface="Calibri"/>
              </a:rPr>
              <a:t>&lt;Christine’s study on training here&gt;</a:t>
            </a:r>
            <a:endParaRPr lang="en-US" sz="1100" dirty="0">
              <a:effectLst/>
              <a:latin typeface="Calibri" panose="020F0502020204030204" pitchFamily="34" charset="0"/>
              <a:cs typeface="Calibri"/>
            </a:endParaRPr>
          </a:p>
          <a:p>
            <a:pPr rtl="0" fontAlgn="ctr">
              <a:spcBef>
                <a:spcPts val="0"/>
              </a:spcBef>
              <a:spcAft>
                <a:spcPts val="0"/>
              </a:spcAft>
              <a:buFont typeface="Arial" panose="020B0604020202020204" pitchFamily="34" charset="0"/>
              <a:buNone/>
            </a:pPr>
            <a:r>
              <a:rPr lang="en-US" sz="1100" dirty="0">
                <a:effectLst/>
                <a:latin typeface="Calibri"/>
                <a:cs typeface="Calibri"/>
              </a:rPr>
              <a:t>&lt;click&gt;</a:t>
            </a:r>
          </a:p>
          <a:p>
            <a:pPr fontAlgn="ctr">
              <a:spcAft>
                <a:spcPts val="0"/>
              </a:spcAft>
              <a:buFont typeface="Arial" panose="020B0604020202020204" pitchFamily="34" charset="0"/>
              <a:buNone/>
            </a:pPr>
            <a:r>
              <a:rPr lang="en-US" sz="1100" dirty="0">
                <a:effectLst/>
                <a:latin typeface="Calibri"/>
                <a:cs typeface="Calibri"/>
              </a:rPr>
              <a:t>Finally, Maslow's hierarchy</a:t>
            </a:r>
            <a:r>
              <a:rPr lang="en-US" sz="1100" dirty="0">
                <a:latin typeface="Calibri"/>
                <a:cs typeface="Calibri"/>
              </a:rPr>
              <a:t> of needs</a:t>
            </a:r>
            <a:r>
              <a:rPr lang="en-US" sz="1100" dirty="0">
                <a:effectLst/>
                <a:latin typeface="Calibri"/>
                <a:cs typeface="Calibri"/>
              </a:rPr>
              <a:t>. </a:t>
            </a:r>
            <a:r>
              <a:rPr lang="en-US" sz="1100" dirty="0">
                <a:latin typeface="Calibri"/>
                <a:cs typeface="Calibri"/>
              </a:rPr>
              <a:t>For the unfamiliar: something that’s discussed in any management course, Maslow theorized that there's a hierarchy of basic human needs. If you want team members to succeed, you need to make sure their needs are met in the order of the hierarchy. </a:t>
            </a:r>
            <a:r>
              <a:rPr lang="en-US" sz="1100" dirty="0">
                <a:effectLst/>
                <a:latin typeface="Calibri"/>
                <a:cs typeface="Calibri"/>
              </a:rPr>
              <a:t>The most basic physiological needs like food, water, shelter, sleep, etc., will always disrupt the </a:t>
            </a:r>
            <a:r>
              <a:rPr lang="en-US" sz="1100" b="1" dirty="0">
                <a:effectLst/>
                <a:latin typeface="Calibri"/>
                <a:cs typeface="Calibri"/>
              </a:rPr>
              <a:t>highest</a:t>
            </a:r>
            <a:r>
              <a:rPr lang="en-US" sz="1100" dirty="0">
                <a:effectLst/>
                <a:latin typeface="Calibri"/>
                <a:cs typeface="Calibri"/>
              </a:rPr>
              <a:t> order priorities… those that involve innovation and self-actualization.</a:t>
            </a:r>
            <a:br>
              <a:rPr lang="en-US" sz="1100" dirty="0">
                <a:effectLst/>
                <a:latin typeface="Calibri" panose="020F0502020204030204" pitchFamily="34" charset="0"/>
                <a:cs typeface="Calibri"/>
              </a:rPr>
            </a:br>
            <a:r>
              <a:rPr lang="en-US" sz="1100" dirty="0">
                <a:effectLst/>
                <a:latin typeface="Calibri"/>
                <a:cs typeface="Calibri"/>
              </a:rPr>
              <a:t>On that list is both physical and psychological safety … a sense of belonging - these are required before we can become our ideal selves, our ideal teammates, or our champion dragon hunters.</a:t>
            </a:r>
            <a:r>
              <a:rPr lang="en-US" sz="1100" dirty="0">
                <a:latin typeface="Calibri"/>
                <a:cs typeface="Calibri"/>
              </a:rPr>
              <a:t> </a:t>
            </a:r>
            <a:endParaRPr lang="en-US" sz="1100" dirty="0">
              <a:effectLst/>
              <a:latin typeface="Calibri" panose="020F0502020204030204" pitchFamily="34" charset="0"/>
              <a:cs typeface="Calibri"/>
            </a:endParaRPr>
          </a:p>
          <a:p>
            <a:pPr marL="529968" lvl="0" indent="-285750" rtl="0" fontAlgn="ctr">
              <a:spcBef>
                <a:spcPts val="0"/>
              </a:spcBef>
              <a:spcAft>
                <a:spcPts val="0"/>
              </a:spcAft>
              <a:buFont typeface="Courier New" panose="02070309020205020404" pitchFamily="49" charset="0"/>
              <a:buChar char="o"/>
            </a:pPr>
            <a:r>
              <a:rPr lang="en-US" sz="1100" dirty="0">
                <a:effectLst/>
                <a:latin typeface="Calibri"/>
                <a:cs typeface="Calibri"/>
              </a:rPr>
              <a:t>At work, this is why companies have benefits and competitive salaries, and an emphasis on work life balance. It’s why affordable housing is important, it’s why paid time off is necessary.</a:t>
            </a:r>
          </a:p>
          <a:p>
            <a:pPr marL="529968" marR="0" lvl="0" indent="-285750" algn="l" defTabSz="914367" rtl="0" eaLnBrk="1" fontAlgn="ctr" latinLnBrk="0" hangingPunct="1">
              <a:lnSpc>
                <a:spcPct val="90000"/>
              </a:lnSpc>
              <a:spcBef>
                <a:spcPts val="0"/>
              </a:spcBef>
              <a:spcAft>
                <a:spcPts val="0"/>
              </a:spcAft>
              <a:buClrTx/>
              <a:buSzTx/>
              <a:buFont typeface="Courier New" panose="02070309020205020404" pitchFamily="49" charset="0"/>
              <a:buChar char="o"/>
              <a:tabLst/>
              <a:defRPr/>
            </a:pPr>
            <a:r>
              <a:rPr lang="en-US" sz="1100" dirty="0">
                <a:effectLst/>
                <a:latin typeface="Calibri"/>
                <a:cs typeface="Calibri"/>
              </a:rPr>
              <a:t>At the gaming table, sure we have snacks and comfortable chairs, but also, we value each player's freedom to be creative … without being made fun of. Freedom from infighting or harassment or unwelcome propositioning or teasing. </a:t>
            </a:r>
          </a:p>
          <a:p>
            <a:pPr marL="529968" marR="0" lvl="0" indent="-285750" algn="l" defTabSz="914367" rtl="0" eaLnBrk="1" fontAlgn="ctr" latinLnBrk="0" hangingPunct="1">
              <a:lnSpc>
                <a:spcPct val="90000"/>
              </a:lnSpc>
              <a:spcBef>
                <a:spcPts val="0"/>
              </a:spcBef>
              <a:spcAft>
                <a:spcPts val="0"/>
              </a:spcAft>
              <a:buClrTx/>
              <a:buSzTx/>
              <a:buFont typeface="Courier New" panose="02070309020205020404" pitchFamily="49" charset="0"/>
              <a:buChar char="o"/>
              <a:tabLst/>
              <a:defRPr/>
            </a:pPr>
            <a:r>
              <a:rPr lang="en-US" sz="1100" dirty="0">
                <a:effectLst/>
                <a:latin typeface="Calibri"/>
                <a:cs typeface="Calibri"/>
              </a:rPr>
              <a:t>We'll talk more about the importance of psychological safety later, and why it is often taken for granted.</a:t>
            </a:r>
          </a:p>
          <a:p>
            <a:pPr marL="244218" marR="0" lvl="0" indent="0" algn="l" defTabSz="914367" rtl="0" eaLnBrk="1" fontAlgn="ctr" latinLnBrk="0" hangingPunct="1">
              <a:lnSpc>
                <a:spcPct val="90000"/>
              </a:lnSpc>
              <a:spcBef>
                <a:spcPts val="0"/>
              </a:spcBef>
              <a:spcAft>
                <a:spcPts val="0"/>
              </a:spcAft>
              <a:buClrTx/>
              <a:buSzTx/>
              <a:buFont typeface="Courier New" panose="02070309020205020404" pitchFamily="49" charset="0"/>
              <a:buNone/>
              <a:tabLst/>
              <a:defRPr/>
            </a:pPr>
            <a:endParaRPr lang="en-US" sz="1100" dirty="0">
              <a:effectLst/>
              <a:latin typeface="Calibri"/>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8/5/2022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8362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a:cs typeface="Segoe UI"/>
              </a:rPr>
              <a:t>&lt;william&gt;</a:t>
            </a:r>
          </a:p>
          <a:p>
            <a:endParaRPr lang="en-US" sz="900" dirty="0">
              <a:latin typeface="Segoe UI"/>
              <a:cs typeface="Segoe UI"/>
            </a:endParaRPr>
          </a:p>
          <a:p>
            <a:r>
              <a:rPr lang="en-US" sz="900" dirty="0">
                <a:latin typeface="Segoe UI"/>
                <a:cs typeface="Segoe UI"/>
              </a:rPr>
              <a:t>Diversity can make or break a team of co-workers or co-adventurers. A diverse set of backgrounds, experience, and skills make for a balanced team that can overcome great challenges.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8/5/2022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818001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latin typeface="Calibri"/>
                <a:cs typeface="Calibri"/>
              </a:rPr>
              <a:t>Imagine a party of warrior fighters who are all very strong. Could take on the king’s guard with no problem.</a:t>
            </a:r>
            <a:endParaRPr lang="en-US" sz="1800">
              <a:latin typeface="Calibri" panose="020F0502020204030204" pitchFamily="34" charset="0"/>
            </a:endParaRPr>
          </a:p>
          <a:p>
            <a:r>
              <a:rPr lang="en-US" sz="1800">
                <a:latin typeface="Calibri"/>
                <a:cs typeface="Calibri"/>
              </a:rPr>
              <a:t>&lt;click&gt; </a:t>
            </a:r>
            <a:endParaRPr lang="en-US" sz="1800">
              <a:latin typeface="Calibri" panose="020F0502020204030204" pitchFamily="34" charset="0"/>
              <a:cs typeface="Calibri"/>
            </a:endParaRPr>
          </a:p>
          <a:p>
            <a:r>
              <a:rPr lang="en-US" sz="1800">
                <a:latin typeface="Calibri"/>
                <a:cs typeface="Calibri"/>
              </a:rPr>
              <a:t>Or a party of charismatic, clever, and witty bards. Not so strong, but could talk their way past the king’s guards with no problem.</a:t>
            </a:r>
            <a:endParaRPr lang="en-US" sz="1800">
              <a:latin typeface="Calibri" panose="020F0502020204030204" pitchFamily="34" charset="0"/>
              <a:cs typeface="Calibri"/>
            </a:endParaRPr>
          </a:p>
          <a:p>
            <a:endParaRPr lang="en-US" sz="1800">
              <a:latin typeface="Calibri"/>
              <a:cs typeface="Calibri"/>
            </a:endParaRPr>
          </a:p>
          <a:p>
            <a:r>
              <a:rPr lang="en-US" sz="1800">
                <a:latin typeface="Calibri"/>
                <a:cs typeface="Calibri"/>
              </a:rPr>
              <a:t>There are some challenges each of these teams will excel at. Imagine. </a:t>
            </a:r>
            <a:endParaRPr lang="en-US" sz="1800">
              <a:latin typeface="Calibri" panose="020F0502020204030204" pitchFamily="34" charset="0"/>
              <a:cs typeface="Calibri"/>
            </a:endParaRPr>
          </a:p>
          <a:p>
            <a:r>
              <a:rPr lang="en-US" sz="1800">
                <a:latin typeface="Calibri"/>
                <a:cs typeface="Calibri"/>
              </a:rPr>
              <a:t>Now, there are </a:t>
            </a:r>
            <a:r>
              <a:rPr lang="en-US" sz="1800" b="1">
                <a:latin typeface="Calibri"/>
                <a:cs typeface="Calibri"/>
              </a:rPr>
              <a:t>many other </a:t>
            </a:r>
            <a:r>
              <a:rPr lang="en-US" sz="1800">
                <a:latin typeface="Calibri"/>
                <a:cs typeface="Calibri"/>
              </a:rPr>
              <a:t>challenges these teams would have to avoid, or they will fail. </a:t>
            </a:r>
            <a:endParaRPr lang="en-US" sz="1800">
              <a:latin typeface="Calibri" panose="020F0502020204030204" pitchFamily="34" charset="0"/>
              <a:cs typeface="Calibri"/>
            </a:endParaRPr>
          </a:p>
          <a:p>
            <a:r>
              <a:rPr lang="en-US" sz="1800">
                <a:latin typeface="Calibri"/>
                <a:cs typeface="Calibri"/>
              </a:rPr>
              <a:t>Now imagine you're on an engineering team at NASA.  &lt;click&gt; </a:t>
            </a:r>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8/5/2022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65744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latin typeface="Calibri"/>
                <a:cs typeface="Calibri"/>
              </a:rPr>
              <a:t>And this team of NASA engineers is trying to figure out what Sally Ride, the first female shuttle astronaut, would need to bring with her, for 14 days in space. </a:t>
            </a:r>
          </a:p>
          <a:p>
            <a:r>
              <a:rPr lang="en-US" sz="1800">
                <a:latin typeface="Calibri"/>
                <a:cs typeface="Calibri"/>
              </a:rPr>
              <a:t>Looking around the room, you realize the whole team is made up of male engineers.</a:t>
            </a:r>
          </a:p>
          <a:p>
            <a:endParaRPr lang="en-US" sz="1800">
              <a:latin typeface="Calibri"/>
              <a:cs typeface="Calibri"/>
            </a:endParaRPr>
          </a:p>
          <a:p>
            <a:r>
              <a:rPr lang="en-US" sz="1800">
                <a:latin typeface="Calibri"/>
                <a:cs typeface="Calibri"/>
              </a:rPr>
              <a:t>That very real, very-not-diverse team of NASA engineers guessed – incorrectly - that Ride would need &lt;click&gt;100 tampons for just a 2-week trip and a &lt;click&gt;custom-designed face makeup kit in space. Now imagine what </a:t>
            </a:r>
            <a:r>
              <a:rPr lang="en-US" sz="1800" i="1">
                <a:latin typeface="Calibri"/>
                <a:cs typeface="Calibri"/>
              </a:rPr>
              <a:t>any</a:t>
            </a:r>
            <a:r>
              <a:rPr lang="en-US" sz="1800">
                <a:latin typeface="Calibri"/>
                <a:cs typeface="Calibri"/>
              </a:rPr>
              <a:t> woman would have told that team of engineers… if only they had the chance. Heck, </a:t>
            </a:r>
            <a:r>
              <a:rPr lang="en-US" sz="4500">
                <a:solidFill>
                  <a:srgbClr val="C2C2C2"/>
                </a:solidFill>
                <a:latin typeface="Roboto" panose="02000000000000000000" pitchFamily="2" charset="0"/>
              </a:rPr>
              <a:t>Katherine Johnson could have told them, and she was down the hall programming the orbital calculations. </a:t>
            </a:r>
            <a:endParaRPr lang="en-US" sz="1800">
              <a:latin typeface="Calibri"/>
              <a:cs typeface="Calibri"/>
            </a:endParaRPr>
          </a:p>
          <a:p>
            <a:endParaRPr lang="en-US" sz="1800">
              <a:latin typeface="Calibri" panose="020F0502020204030204" pitchFamily="34" charset="0"/>
            </a:endParaRPr>
          </a:p>
          <a:p>
            <a:r>
              <a:rPr lang="en-US" sz="1800">
                <a:latin typeface="Calibri"/>
                <a:cs typeface="Calibri"/>
              </a:rPr>
              <a:t>In a game, having a party with diverse skills is crucial, for needing to lift the castle's portcullis, or recognize the poison dart trap, or to recognize the mysterious symbols on the wall. </a:t>
            </a:r>
          </a:p>
          <a:p>
            <a:endParaRPr lang="en-US" sz="1800">
              <a:latin typeface="Calibri"/>
              <a:cs typeface="Calibri"/>
            </a:endParaRPr>
          </a:p>
          <a:p>
            <a:r>
              <a:rPr lang="en-US" sz="1800">
                <a:latin typeface="Calibri"/>
                <a:cs typeface="Calibri"/>
              </a:rPr>
              <a:t>Similarly, a team of developers needs a broad range of talents to create intuitive user experiences. UX developers need different points of view to understand the user flow and journey through a digital experience, to create something that will help others achieve more. </a:t>
            </a:r>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8/5/2022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866009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spcAft>
                <a:spcPts val="0"/>
              </a:spcAft>
              <a:defRPr/>
            </a:pPr>
            <a:r>
              <a:rPr lang="en-US" sz="1800">
                <a:latin typeface="Calibri"/>
                <a:cs typeface="Calibri"/>
              </a:rPr>
              <a:t>And hey, that supports one of our core goals at Microsoft – building on the success of others.</a:t>
            </a:r>
          </a:p>
          <a:p>
            <a:pPr fontAlgn="ctr">
              <a:spcAft>
                <a:spcPts val="0"/>
              </a:spcAft>
              <a:defRPr/>
            </a:pPr>
            <a:endParaRPr lang="en-US" sz="1800">
              <a:latin typeface="Calibri"/>
              <a:cs typeface="Calibri"/>
            </a:endParaRPr>
          </a:p>
          <a:p>
            <a:pPr fontAlgn="ctr">
              <a:spcAft>
                <a:spcPts val="0"/>
              </a:spcAft>
              <a:defRPr/>
            </a:pPr>
            <a:r>
              <a:rPr lang="en-US" sz="1800">
                <a:latin typeface="Calibri"/>
                <a:cs typeface="Calibri"/>
              </a:rPr>
              <a:t>At the gaming table and in the workplace, you should a</a:t>
            </a:r>
            <a:r>
              <a:rPr lang="en-US" sz="900">
                <a:latin typeface="Segoe UI"/>
                <a:cs typeface="Segoe UI"/>
              </a:rPr>
              <a:t>im for a diversity of background, diversity of experience, and diversity of skillsets. </a:t>
            </a:r>
          </a:p>
          <a:p>
            <a:pPr>
              <a:spcAft>
                <a:spcPts val="0"/>
              </a:spcAft>
              <a:defRPr/>
            </a:pPr>
            <a:r>
              <a:rPr lang="en-US" sz="1800">
                <a:latin typeface="Calibri"/>
                <a:cs typeface="Calibri"/>
              </a:rPr>
              <a:t>This not only creates a strong group of characters and co-workers, but also helps everyone on the team empathize with customers, ultimately doing better work in the long run.</a:t>
            </a:r>
            <a:endParaRPr lang="en-US" sz="900">
              <a:cs typeface="Segoe UI"/>
            </a:endParaRPr>
          </a:p>
          <a:p>
            <a:pPr fontAlgn="ctr">
              <a:spcAft>
                <a:spcPts val="0"/>
              </a:spcAft>
            </a:pPr>
            <a:endParaRPr lang="en-US" sz="1800">
              <a:latin typeface="Calibri" panose="020F0502020204030204" pitchFamily="34" charset="0"/>
              <a:cs typeface="Calibri" panose="020F0502020204030204" pitchFamily="34" charset="0"/>
            </a:endParaRPr>
          </a:p>
          <a:p>
            <a:pPr fontAlgn="ctr">
              <a:spcAft>
                <a:spcPts val="0"/>
              </a:spcAft>
            </a:pPr>
            <a:r>
              <a:rPr lang="en-US" sz="1800">
                <a:solidFill>
                  <a:srgbClr val="000000"/>
                </a:solidFill>
                <a:latin typeface="Calibri"/>
                <a:cs typeface="Calibri"/>
              </a:rPr>
              <a:t>This is why good companies cast wide nets in recruiting efforts, nets that avoid recruiting exclusively from elite schools, that include nontraditional candidates, candidates skilled through alternative routes, Historically Black Colleges and Universities, career switchers, veterans, international candidates. The best teams have a variety of backgrounds and lived experiences, and are better able to view problems from a variety of lenses, not just the lens of a dominant majority. </a:t>
            </a:r>
            <a:endParaRPr lang="en-US" sz="18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8/5/2022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642881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latin typeface="Calibri" panose="020F0502020204030204" pitchFamily="34" charset="0"/>
              </a:rPr>
              <a:t>Microsoft’s own President, Brad Smith, wrote in his 2019 book, </a:t>
            </a:r>
            <a:r>
              <a:rPr lang="en-US" sz="900"/>
              <a:t>It’s difficult to build technology that serves the world without first building a team that reflects the diversity of the world… A more diverse group of researchers and engineers is more likely to recognize and think harder about bias problems that may even impact them personally.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8/5/2022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052358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spcAft>
                <a:spcPts val="0"/>
              </a:spcAft>
            </a:pPr>
            <a:r>
              <a:rPr lang="en-US" sz="1100">
                <a:latin typeface="Calibri" panose="020F0502020204030204" pitchFamily="34" charset="0"/>
              </a:rPr>
              <a:t>A final note on why diversity matters to individuals on teams and at gaming tables.</a:t>
            </a:r>
          </a:p>
          <a:p>
            <a:pPr fontAlgn="ctr">
              <a:spcAft>
                <a:spcPts val="0"/>
              </a:spcAft>
            </a:pPr>
            <a:endParaRPr lang="en-US" sz="1100">
              <a:latin typeface="Calibri" panose="020F0502020204030204" pitchFamily="34" charset="0"/>
            </a:endParaRPr>
          </a:p>
          <a:p>
            <a:pPr fontAlgn="ctr">
              <a:spcAft>
                <a:spcPts val="0"/>
              </a:spcAft>
              <a:buFont typeface="Arial" panose="020B0604020202020204" pitchFamily="34" charset="0"/>
              <a:buChar char="•"/>
            </a:pPr>
            <a:r>
              <a:rPr lang="en-US" sz="1100">
                <a:latin typeface="Calibri" panose="020F0502020204030204" pitchFamily="34" charset="0"/>
              </a:rPr>
              <a:t>Psychological safety is crucial.</a:t>
            </a:r>
          </a:p>
          <a:p>
            <a:pPr marL="757066" lvl="1" indent="-291179" fontAlgn="ctr">
              <a:spcAft>
                <a:spcPts val="0"/>
              </a:spcAft>
              <a:buFont typeface="Courier New" panose="02070309020205020404" pitchFamily="49" charset="0"/>
              <a:buChar char="o"/>
            </a:pPr>
            <a:r>
              <a:rPr lang="en-US" sz="1100">
                <a:latin typeface="Calibri" panose="020F0502020204030204" pitchFamily="34" charset="0"/>
              </a:rPr>
              <a:t>We talked about this being on Maslow's hierarchy of needs earlier. Psychological safety is a social environment, where everyone feels included and safe to learn, contribute, and create.</a:t>
            </a:r>
          </a:p>
          <a:p>
            <a:pPr fontAlgn="ctr">
              <a:spcAft>
                <a:spcPts val="0"/>
              </a:spcAft>
              <a:buFont typeface="Courier New" panose="02070309020205020404" pitchFamily="49" charset="0"/>
              <a:buChar char="o"/>
            </a:pPr>
            <a:endParaRPr lang="en-US" sz="1800">
              <a:latin typeface="Calibri" panose="020F0502020204030204" pitchFamily="34" charset="0"/>
            </a:endParaRPr>
          </a:p>
          <a:p>
            <a:pPr fontAlgn="ctr">
              <a:spcAft>
                <a:spcPts val="0"/>
              </a:spcAft>
              <a:buFont typeface="Courier New" panose="02070309020205020404" pitchFamily="49" charset="0"/>
              <a:buChar char="o"/>
            </a:pPr>
            <a:r>
              <a:rPr lang="en-US" sz="1800">
                <a:latin typeface="Calibri" panose="020F0502020204030204" pitchFamily="34" charset="0"/>
              </a:rPr>
              <a:t> Un-inclusive or discriminatory behaviors -- like for example, casual misogyny in jokes -- leads to exclusion, which leads to a lack of psychological safety. And that stifles creativity and productivity. It may mean that someone may weigh their participation against that discomfort, and participate only uncomfortably, if at all. I don't think anyone actively wishes our team members to be uncomfortable when they join us, so it's important to recognize the value they bring to the team and be sure we're welcoming and inclusive.</a:t>
            </a:r>
          </a:p>
          <a:p>
            <a:pPr fontAlgn="ctr">
              <a:spcAft>
                <a:spcPts val="0"/>
              </a:spcAft>
              <a:buFont typeface="Courier New" panose="02070309020205020404" pitchFamily="49" charset="0"/>
              <a:buChar char="o"/>
            </a:pPr>
            <a:endParaRPr lang="en-US" sz="1800">
              <a:latin typeface="Calibri" panose="020F0502020204030204" pitchFamily="34" charset="0"/>
            </a:endParaRPr>
          </a:p>
          <a:p>
            <a:pPr fontAlgn="ctr">
              <a:spcAft>
                <a:spcPts val="0"/>
              </a:spcAft>
              <a:buFont typeface="Courier New" panose="02070309020205020404" pitchFamily="49" charset="0"/>
              <a:buChar char="o"/>
            </a:pPr>
            <a:r>
              <a:rPr lang="en-US" sz="1800">
                <a:latin typeface="Calibri" panose="020F0502020204030204" pitchFamily="34" charset="0"/>
              </a:rPr>
              <a:t> Psychological safety is one of those things that straight white men may take for granted - in many spaces in my field of information technology, straight white men may take for granted that they'll be in the majority of various social circles. It’s assumed that my performance won’t be a reflection of their gender or my race, whereas a minority may feel these pressures and anxieties. </a:t>
            </a:r>
          </a:p>
          <a:p>
            <a:endParaRPr lang="en-US"/>
          </a:p>
          <a:p>
            <a:pPr fontAlgn="ctr">
              <a:spcAft>
                <a:spcPts val="0"/>
              </a:spcAft>
              <a:buFont typeface="Courier New" panose="02070309020205020404" pitchFamily="49" charset="0"/>
              <a:buChar char="o"/>
            </a:pPr>
            <a:r>
              <a:rPr lang="en-US" sz="1100">
                <a:latin typeface="Calibri" panose="020F0502020204030204" pitchFamily="34" charset="0"/>
              </a:rPr>
              <a:t> Of course, it’s possible for anyone to feel they aren’t psychologically safe, depending on the environment, management expectations, interactions with peers. </a:t>
            </a:r>
          </a:p>
          <a:p>
            <a:pPr fontAlgn="ctr">
              <a:spcAft>
                <a:spcPts val="0"/>
              </a:spcAft>
              <a:buFont typeface="Courier New" panose="02070309020205020404" pitchFamily="49" charset="0"/>
              <a:buChar char="o"/>
            </a:pPr>
            <a:r>
              <a:rPr lang="en-US" sz="1100">
                <a:latin typeface="Calibri" panose="020F0502020204030204" pitchFamily="34" charset="0"/>
              </a:rPr>
              <a:t> We won’t spend too much more time here, but for example, your project post-mortems, retroactive meetings, discovery sessions, and troubleshooting root cause analysis should not point fingers.</a:t>
            </a:r>
          </a:p>
          <a:p>
            <a:pPr marL="540037" indent="-291179" fontAlgn="ctr">
              <a:spcAft>
                <a:spcPts val="0"/>
              </a:spcAft>
              <a:buFont typeface="Arial" panose="020B0604020202020204" pitchFamily="34" charset="0"/>
              <a:buChar char="•"/>
            </a:pPr>
            <a:r>
              <a:rPr lang="en-US" sz="1100">
                <a:latin typeface="Calibri" panose="020F0502020204030204" pitchFamily="34" charset="0"/>
              </a:rPr>
              <a:t>Focus on solutions instead of blame-storming. This creates an environment where mistakes are safe, where penalties and embarrassment aren’t needed, and where we're free to create and try, we're free to roll a 1 … and instead of bashing the dragon with our axe, we stub our toe. And everyone learns and laughs and has a great story to tell, and we move on. </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8/5/2022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003372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a:cs typeface="Segoe UI"/>
              </a:rPr>
              <a:t>&lt;</a:t>
            </a:r>
            <a:r>
              <a:rPr lang="en-US" sz="900" dirty="0" err="1">
                <a:latin typeface="Segoe UI"/>
                <a:cs typeface="Segoe UI"/>
              </a:rPr>
              <a:t>william</a:t>
            </a:r>
            <a:r>
              <a:rPr lang="en-US" sz="900" dirty="0">
                <a:latin typeface="Segoe UI"/>
                <a:cs typeface="Segoe UI"/>
              </a:rPr>
              <a:t>&gt;</a:t>
            </a:r>
          </a:p>
          <a:p>
            <a:endParaRPr lang="en-US" sz="900" dirty="0">
              <a:latin typeface="Segoe UI"/>
              <a:cs typeface="Segoe UI"/>
            </a:endParaRPr>
          </a:p>
          <a:p>
            <a:r>
              <a:rPr lang="en-US" sz="900" dirty="0">
                <a:latin typeface="Segoe UI"/>
                <a:cs typeface="Segoe UI"/>
              </a:rPr>
              <a:t>I’d like to get us started today talking about something you might not have expected us to talk about today. </a:t>
            </a:r>
          </a:p>
          <a:p>
            <a:endParaRPr lang="en-US" sz="900" dirty="0">
              <a:latin typeface="Segoe UI"/>
              <a:cs typeface="Segoe UI"/>
            </a:endParaRPr>
          </a:p>
          <a:p>
            <a:r>
              <a:rPr lang="en-US" sz="900" dirty="0">
                <a:latin typeface="Segoe UI"/>
                <a:cs typeface="Segoe UI"/>
              </a:rPr>
              <a:t>Empathy.</a:t>
            </a:r>
          </a:p>
          <a:p>
            <a:endParaRPr lang="en-US" sz="900" dirty="0">
              <a:latin typeface="Segoe UI"/>
              <a:cs typeface="Segoe UI"/>
            </a:endParaRPr>
          </a:p>
          <a:p>
            <a:r>
              <a:rPr lang="en-US" sz="900" dirty="0">
                <a:latin typeface="Segoe UI"/>
                <a:cs typeface="Segoe UI"/>
              </a:rPr>
              <a:t>Empathy has a role in both playing games as well as business. I don’t mean empathy like Deanna </a:t>
            </a:r>
            <a:r>
              <a:rPr lang="en-US" sz="900" dirty="0" err="1">
                <a:latin typeface="Segoe UI"/>
                <a:cs typeface="Segoe UI"/>
              </a:rPr>
              <a:t>Troi</a:t>
            </a:r>
            <a:r>
              <a:rPr lang="en-US" sz="900" dirty="0">
                <a:latin typeface="Segoe UI"/>
                <a:cs typeface="Segoe UI"/>
              </a:rPr>
              <a:t> in Star Trek, I mean empathy as in the ability to think like someone else, to make your observations as if you had the qualities of another individual. The old metaphor of walking a mile in someone else’s shoes.</a:t>
            </a:r>
          </a:p>
          <a:p>
            <a:endParaRPr lang="en-US" sz="900" dirty="0">
              <a:latin typeface="Segoe UI"/>
              <a:cs typeface="Segoe UI"/>
            </a:endParaRPr>
          </a:p>
          <a:p>
            <a:r>
              <a:rPr lang="en-US" sz="900" dirty="0">
                <a:latin typeface="Segoe UI"/>
                <a:cs typeface="Segoe UI"/>
              </a:rPr>
              <a:t>Empathy is important. </a:t>
            </a:r>
          </a:p>
          <a:p>
            <a:endParaRPr lang="en-US" sz="900" dirty="0">
              <a:latin typeface="Segoe UI"/>
              <a:cs typeface="Segoe UI"/>
            </a:endParaRPr>
          </a:p>
          <a:p>
            <a:r>
              <a:rPr lang="en-US" sz="900" dirty="0">
                <a:latin typeface="Segoe UI"/>
                <a:cs typeface="Segoe UI"/>
              </a:rPr>
              <a:t>In a roleplaying game, I might play and experience a world in which I am oppressed minority, or the leader of a great group of adventurers, or finding myself a stranger in a strange land.</a:t>
            </a:r>
          </a:p>
          <a:p>
            <a:endParaRPr lang="en-US" sz="900" dirty="0">
              <a:latin typeface="Segoe UI"/>
              <a:cs typeface="Segoe UI"/>
            </a:endParaRPr>
          </a:p>
          <a:p>
            <a:r>
              <a:rPr lang="en-US" sz="900" dirty="0">
                <a:latin typeface="Segoe UI"/>
                <a:cs typeface="Segoe UI"/>
              </a:rPr>
              <a:t>Microsoft CEO Satya Nadella has made empathy a part of Microsoft’s business, associating empathy with innovation, himself:  </a:t>
            </a:r>
            <a:endParaRPr lang="en-US" dirty="0">
              <a:cs typeface="Segoe UI" panose="020B0502040204020203" pitchFamily="34" charset="0"/>
            </a:endParaRPr>
          </a:p>
          <a:p>
            <a:endParaRPr lang="en-US" sz="900" dirty="0">
              <a:latin typeface="Segoe UI"/>
              <a:cs typeface="Segoe UI"/>
            </a:endParaRPr>
          </a:p>
          <a:p>
            <a:r>
              <a:rPr lang="en-US" sz="900" dirty="0">
                <a:latin typeface="Segoe UI"/>
                <a:cs typeface="Segoe UI"/>
              </a:rPr>
              <a:t>“Innovation comes from having a deep sense of empathy.”</a:t>
            </a:r>
            <a:endParaRPr lang="en-US" sz="900" dirty="0">
              <a:cs typeface="Segoe UI"/>
            </a:endParaRPr>
          </a:p>
          <a:p>
            <a:endParaRPr lang="en-US" sz="900" dirty="0">
              <a:latin typeface="Segoe UI"/>
              <a:cs typeface="Segoe UI"/>
            </a:endParaRPr>
          </a:p>
          <a:p>
            <a:r>
              <a:rPr lang="en-US" sz="900" dirty="0">
                <a:latin typeface="Segoe UI"/>
                <a:cs typeface="Segoe UI"/>
              </a:rPr>
              <a:t>[</a:t>
            </a:r>
            <a:r>
              <a:rPr lang="en-US" sz="900" b="1" dirty="0">
                <a:latin typeface="Segoe UI"/>
                <a:cs typeface="Segoe UI"/>
              </a:rPr>
              <a:t>Christine</a:t>
            </a:r>
            <a:r>
              <a:rPr lang="en-US" sz="900" dirty="0">
                <a:latin typeface="Segoe UI"/>
                <a:cs typeface="Segoe UI"/>
              </a:rPr>
              <a:t>] Daniel Goleman psychologist who wrote the 1995 book Emotional Intelligence. He’s kind of the godfather of EI.  The 5 skill sets of EI are self-awareness, self-control, motivation, interpersonal skills and empathy. Empathy being the ability to read and recognize the emotions of </a:t>
            </a:r>
            <a:r>
              <a:rPr lang="en-US" sz="900" dirty="0" err="1">
                <a:latin typeface="Segoe UI"/>
                <a:cs typeface="Segoe UI"/>
              </a:rPr>
              <a:t>of</a:t>
            </a:r>
            <a:r>
              <a:rPr lang="en-US" sz="900" dirty="0">
                <a:latin typeface="Segoe UI"/>
                <a:cs typeface="Segoe UI"/>
              </a:rPr>
              <a:t> others and responding to them appropriately. and Dr. Goleman said in an HBR interview says that EI is "self-mastered" – it can be learned; through education and practice a person can learn empathy and the other EI skills. </a:t>
            </a:r>
          </a:p>
          <a:p>
            <a:endParaRPr lang="en-US" sz="900" dirty="0">
              <a:latin typeface="Segoe UI"/>
              <a:cs typeface="Segoe UI"/>
            </a:endParaRPr>
          </a:p>
          <a:p>
            <a:endParaRPr lang="en-US" sz="900" dirty="0">
              <a:latin typeface="Segoe UI"/>
              <a:cs typeface="Segoe UI"/>
            </a:endParaRPr>
          </a:p>
          <a:p>
            <a:r>
              <a:rPr lang="en-US" sz="900" dirty="0">
                <a:latin typeface="Segoe UI"/>
                <a:cs typeface="Segoe UI"/>
              </a:rPr>
              <a:t>And that's really what we're here to discuss: how you can learn and practice the tools to build </a:t>
            </a:r>
            <a:r>
              <a:rPr lang="en-US" sz="900" b="1" dirty="0">
                <a:latin typeface="Segoe UI"/>
                <a:cs typeface="Segoe UI"/>
              </a:rPr>
              <a:t>empathy and other business skills</a:t>
            </a:r>
            <a:r>
              <a:rPr lang="en-US" sz="900" dirty="0">
                <a:latin typeface="Segoe UI"/>
                <a:cs typeface="Segoe UI"/>
              </a:rPr>
              <a:t> in inside of a TTRPG. </a:t>
            </a:r>
            <a:endParaRPr lang="en-US" dirty="0">
              <a:cs typeface="Segoe UI" panose="020B0502040204020203" pitchFamily="34" charset="0"/>
            </a:endParaRPr>
          </a:p>
          <a:p>
            <a:r>
              <a:rPr lang="en-US" sz="900" b="1" dirty="0">
                <a:solidFill>
                  <a:srgbClr val="000000"/>
                </a:solidFill>
                <a:latin typeface="Segoe UI"/>
                <a:cs typeface="Segoe UI"/>
              </a:rPr>
              <a:t>&lt;click&gt;</a:t>
            </a:r>
            <a:endParaRPr lang="en-US" sz="900" b="1" dirty="0">
              <a:solidFill>
                <a:srgbClr val="000000"/>
              </a:solidFill>
              <a:cs typeface="Segoe UI" panose="020B0502040204020203" pitchFamily="34" charset="0"/>
            </a:endParaRPr>
          </a:p>
        </p:txBody>
      </p:sp>
      <p:sp>
        <p:nvSpPr>
          <p:cNvPr id="4" name="Header Placeholder 3"/>
          <p:cNvSpPr>
            <a:spLocks noGrp="1"/>
          </p:cNvSpPr>
          <p:nvPr>
            <p:ph type="hdr" sz="quarter"/>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4"/>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1740">
              <a:defRPr/>
            </a:pPr>
            <a:fld id="{386CE63F-9E7F-4C04-9D0D-FCA25A8E9E86}" type="datetime8">
              <a:rPr lang="en-US">
                <a:solidFill>
                  <a:prstClr val="black"/>
                </a:solidFill>
              </a:rPr>
              <a:pPr defTabSz="931740">
                <a:defRPr/>
              </a:pPr>
              <a:t>8/5/2022 9:25 AM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31740">
              <a:defRPr/>
            </a:pPr>
            <a:fld id="{B4008EB6-D09E-4580-8CD6-DDB14511944F}" type="slidenum">
              <a:rPr lang="en-US">
                <a:solidFill>
                  <a:prstClr val="black"/>
                </a:solidFill>
              </a:rPr>
              <a:pPr defTabSz="931740">
                <a:defRPr/>
              </a:pPr>
              <a:t>2</a:t>
            </a:fld>
            <a:endParaRPr lang="en-US">
              <a:solidFill>
                <a:prstClr val="black"/>
              </a:solidFill>
            </a:endParaRPr>
          </a:p>
        </p:txBody>
      </p:sp>
    </p:spTree>
    <p:extLst>
      <p:ext uri="{BB962C8B-B14F-4D97-AF65-F5344CB8AC3E}">
        <p14:creationId xmlns:p14="http://schemas.microsoft.com/office/powerpoint/2010/main" val="3965432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a:spcAft>
                <a:spcPts val="339"/>
              </a:spcAft>
              <a:defRPr/>
            </a:pPr>
            <a:r>
              <a:rPr lang="en-US" sz="900">
                <a:latin typeface="Segoe UI"/>
                <a:cs typeface="Segoe UI"/>
              </a:rPr>
              <a:t>&lt;william&gt;</a:t>
            </a:r>
          </a:p>
          <a:p>
            <a:endParaRPr lang="en-US" sz="900">
              <a:latin typeface="Segoe UI"/>
              <a:cs typeface="Segoe UI"/>
            </a:endParaRPr>
          </a:p>
          <a:p>
            <a:r>
              <a:rPr lang="en-US" sz="900">
                <a:latin typeface="Segoe UI"/>
                <a:cs typeface="Segoe UI"/>
              </a:rPr>
              <a:t>This is why we’ve been talking about empathy in content design, in teams, in teamwork, on the necessity of diverse teams. </a:t>
            </a:r>
          </a:p>
          <a:p>
            <a:r>
              <a:rPr lang="en-US" sz="900">
                <a:latin typeface="Segoe UI"/>
                <a:cs typeface="Segoe UI"/>
              </a:rPr>
              <a:t> </a:t>
            </a:r>
          </a:p>
          <a:p>
            <a:endParaRPr lang="en-US"/>
          </a:p>
        </p:txBody>
      </p:sp>
      <p:sp>
        <p:nvSpPr>
          <p:cNvPr id="4" name="Header Placeholder 3"/>
          <p:cNvSpPr>
            <a:spLocks noGrp="1"/>
          </p:cNvSpPr>
          <p:nvPr>
            <p:ph type="hdr" sz="quarter"/>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4"/>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1740">
              <a:defRPr/>
            </a:pPr>
            <a:fld id="{386CE63F-9E7F-4C04-9D0D-FCA25A8E9E86}" type="datetime8">
              <a:rPr lang="en-US">
                <a:solidFill>
                  <a:prstClr val="black"/>
                </a:solidFill>
              </a:rPr>
              <a:pPr defTabSz="931740">
                <a:defRPr/>
              </a:pPr>
              <a:t>8/5/2022 9:25 AM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31740">
              <a:defRPr/>
            </a:pPr>
            <a:fld id="{B4008EB6-D09E-4580-8CD6-DDB14511944F}" type="slidenum">
              <a:rPr lang="en-US">
                <a:solidFill>
                  <a:prstClr val="black"/>
                </a:solidFill>
              </a:rPr>
              <a:pPr defTabSz="931740">
                <a:defRPr/>
              </a:pPr>
              <a:t>20</a:t>
            </a:fld>
            <a:endParaRPr lang="en-US">
              <a:solidFill>
                <a:prstClr val="black"/>
              </a:solidFill>
            </a:endParaRPr>
          </a:p>
        </p:txBody>
      </p:sp>
    </p:spTree>
    <p:extLst>
      <p:ext uri="{BB962C8B-B14F-4D97-AF65-F5344CB8AC3E}">
        <p14:creationId xmlns:p14="http://schemas.microsoft.com/office/powerpoint/2010/main" val="1560572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Calibri" panose="020F0502020204030204" pitchFamily="34" charset="0"/>
              </a:rPr>
              <a:t>[William]</a:t>
            </a:r>
          </a:p>
          <a:p>
            <a:endParaRPr lang="en-US" sz="900" dirty="0">
              <a:latin typeface="Calibri" panose="020F0502020204030204" pitchFamily="34" charset="0"/>
            </a:endParaRPr>
          </a:p>
          <a:p>
            <a:r>
              <a:rPr lang="en-US" sz="900" dirty="0">
                <a:latin typeface="Calibri" panose="020F0502020204030204" pitchFamily="34" charset="0"/>
              </a:rPr>
              <a:t>Like we mentioned with public speaking before, like with Toastmasters, practice and learning through experience is necessary before we can create/improvise. </a:t>
            </a:r>
          </a:p>
          <a:p>
            <a:endParaRPr lang="en-US" sz="900" dirty="0">
              <a:latin typeface="Calibri" panose="020F0502020204030204" pitchFamily="34" charset="0"/>
            </a:endParaRPr>
          </a:p>
          <a:p>
            <a:r>
              <a:rPr lang="en-US" sz="900" dirty="0">
                <a:latin typeface="Calibri" panose="020F0502020204030204" pitchFamily="34" charset="0"/>
              </a:rPr>
              <a:t>We must take time to learn the rules of D&amp;D before we can play, similarly, have to do the homework before you can master something.  </a:t>
            </a:r>
          </a:p>
          <a:p>
            <a:endParaRPr lang="en-US" sz="900" dirty="0">
              <a:latin typeface="Calibri" panose="020F0502020204030204" pitchFamily="34" charset="0"/>
            </a:endParaRPr>
          </a:p>
          <a:p>
            <a:r>
              <a:rPr lang="en-US" sz="900" dirty="0">
                <a:latin typeface="Calibri" panose="020F0502020204030204" pitchFamily="34" charset="0"/>
              </a:rPr>
              <a:t>Well, being the Dungeon Master of a D&amp;D game can be part of the hours practice on your way to improving your facilitation of a creative process. </a:t>
            </a:r>
          </a:p>
          <a:p>
            <a:endParaRPr lang="en-US" sz="900" dirty="0">
              <a:latin typeface="Calibri" panose="020F0502020204030204" pitchFamily="34" charset="0"/>
            </a:endParaRPr>
          </a:p>
          <a:p>
            <a:r>
              <a:rPr lang="en-US" sz="900" dirty="0">
                <a:latin typeface="Calibri" panose="020F0502020204030204" pitchFamily="34" charset="0"/>
              </a:rPr>
              <a:t>Similarly, a base level of experience is what allows us to practice the empathy-building necessary and guide a group to through a creative process.</a:t>
            </a:r>
            <a:endParaRPr lang="en-US" dirty="0"/>
          </a:p>
        </p:txBody>
      </p:sp>
      <p:sp>
        <p:nvSpPr>
          <p:cNvPr id="4" name="Header Placeholder 3"/>
          <p:cNvSpPr>
            <a:spLocks noGrp="1"/>
          </p:cNvSpPr>
          <p:nvPr>
            <p:ph type="hdr" sz="quarter"/>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4"/>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1740">
              <a:defRPr/>
            </a:pPr>
            <a:fld id="{386CE63F-9E7F-4C04-9D0D-FCA25A8E9E86}" type="datetime8">
              <a:rPr lang="en-US">
                <a:solidFill>
                  <a:prstClr val="black"/>
                </a:solidFill>
              </a:rPr>
              <a:pPr defTabSz="931740">
                <a:defRPr/>
              </a:pPr>
              <a:t>8/5/2022 9:25 AM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31740">
              <a:defRPr/>
            </a:pPr>
            <a:fld id="{B4008EB6-D09E-4580-8CD6-DDB14511944F}" type="slidenum">
              <a:rPr lang="en-US">
                <a:solidFill>
                  <a:prstClr val="black"/>
                </a:solidFill>
              </a:rPr>
              <a:pPr defTabSz="931740">
                <a:defRPr/>
              </a:pPr>
              <a:t>21</a:t>
            </a:fld>
            <a:endParaRPr lang="en-US">
              <a:solidFill>
                <a:prstClr val="black"/>
              </a:solidFill>
            </a:endParaRPr>
          </a:p>
        </p:txBody>
      </p:sp>
    </p:spTree>
    <p:extLst>
      <p:ext uri="{BB962C8B-B14F-4D97-AF65-F5344CB8AC3E}">
        <p14:creationId xmlns:p14="http://schemas.microsoft.com/office/powerpoint/2010/main" val="1641547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chemeClr val="bg1"/>
                </a:solidFill>
                <a:cs typeface="Segoe UI Semibold" panose="020B0702040204020203" pitchFamily="34" charset="0"/>
              </a:rPr>
              <a:t>[William]</a:t>
            </a:r>
          </a:p>
          <a:p>
            <a:endParaRPr lang="en-US" sz="800" dirty="0">
              <a:solidFill>
                <a:schemeClr val="bg1"/>
              </a:solidFill>
              <a:cs typeface="Segoe UI Semibold" panose="020B0702040204020203" pitchFamily="34" charset="0"/>
            </a:endParaRPr>
          </a:p>
          <a:p>
            <a:r>
              <a:rPr lang="en-US" sz="800" dirty="0">
                <a:solidFill>
                  <a:schemeClr val="bg1"/>
                </a:solidFill>
                <a:cs typeface="Segoe UI Semibold" panose="020B0702040204020203" pitchFamily="34" charset="0"/>
              </a:rPr>
              <a:t>Tabletop Role Playing games allow us to </a:t>
            </a:r>
            <a:r>
              <a:rPr lang="en-US" sz="800" b="1" dirty="0">
                <a:solidFill>
                  <a:schemeClr val="bg1"/>
                </a:solidFill>
                <a:cs typeface="Segoe UI Semibold" panose="020B0702040204020203" pitchFamily="34" charset="0"/>
              </a:rPr>
              <a:t>continuously </a:t>
            </a:r>
            <a:r>
              <a:rPr lang="en-US" sz="800" dirty="0">
                <a:solidFill>
                  <a:schemeClr val="bg1"/>
                </a:solidFill>
                <a:cs typeface="Segoe UI Semibold" panose="020B0702040204020203" pitchFamily="34" charset="0"/>
              </a:rPr>
              <a:t>build these skills</a:t>
            </a:r>
            <a:r>
              <a:rPr lang="en-US" sz="800" dirty="0"/>
              <a:t>:</a:t>
            </a:r>
            <a:r>
              <a:rPr lang="en-US" sz="800" dirty="0">
                <a:solidFill>
                  <a:schemeClr val="bg1"/>
                </a:solidFill>
                <a:cs typeface="Segoe UI Semibold" panose="020B0702040204020203" pitchFamily="34" charset="0"/>
              </a:rPr>
              <a:t> creativity, empathy, collaboration, team and meeting management. We learn the value of empathy and diversity. </a:t>
            </a:r>
          </a:p>
          <a:p>
            <a:endParaRPr lang="en-US" sz="800" dirty="0">
              <a:solidFill>
                <a:schemeClr val="bg1"/>
              </a:solidFill>
              <a:cs typeface="Segoe UI Semibold" panose="020B0702040204020203" pitchFamily="34" charset="0"/>
            </a:endParaRPr>
          </a:p>
          <a:p>
            <a:r>
              <a:rPr lang="en-US" sz="800" dirty="0">
                <a:solidFill>
                  <a:schemeClr val="bg1"/>
                </a:solidFill>
                <a:cs typeface="Segoe UI Semibold" panose="020B0702040204020203" pitchFamily="34" charset="0"/>
              </a:rPr>
              <a:t>The skills we have discussed today are the key elements to tabletop roleplaying games as well as a successful career.</a:t>
            </a:r>
          </a:p>
          <a:p>
            <a:endParaRPr lang="en-US" sz="800" dirty="0">
              <a:solidFill>
                <a:schemeClr val="bg1"/>
              </a:solidFill>
              <a:cs typeface="Segoe UI Semibold" panose="020B0702040204020203" pitchFamily="34" charset="0"/>
            </a:endParaRPr>
          </a:p>
          <a:p>
            <a:r>
              <a:rPr lang="en-US" sz="800" dirty="0"/>
              <a:t>The best tabletop players create a character and learn to think as that character. They learn how to feel empathy as someone else. Games teach us how to improve. </a:t>
            </a:r>
          </a:p>
          <a:p>
            <a:endParaRPr lang="en-US" sz="800" dirty="0"/>
          </a:p>
          <a:p>
            <a:pPr defTabSz="931740">
              <a:spcAft>
                <a:spcPts val="339"/>
              </a:spcAft>
              <a:defRPr/>
            </a:pPr>
            <a:r>
              <a:rPr lang="en-US" sz="900" dirty="0"/>
              <a:t>We can practice these skills in a safe environment at the gaming table - we can learn, grow, succeed, and even roll a 1 and stub our toe.</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8/5/2022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210793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8/5/2022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855063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latin typeface="Segoe UI"/>
                <a:cs typeface="Segoe UI"/>
              </a:rPr>
              <a:t>&lt;william&gt;</a:t>
            </a:r>
          </a:p>
          <a:p>
            <a:endParaRPr lang="en-US" sz="900">
              <a:latin typeface="Segoe UI"/>
              <a:cs typeface="Segoe UI"/>
            </a:endParaRPr>
          </a:p>
          <a:p>
            <a:r>
              <a:rPr lang="en-US" sz="900">
                <a:latin typeface="Segoe UI"/>
                <a:cs typeface="Segoe UI"/>
              </a:rPr>
              <a:t>So what is a TTRPG? </a:t>
            </a:r>
            <a:endParaRPr lang="en-US"/>
          </a:p>
          <a:p>
            <a:endParaRPr lang="en-US" sz="900">
              <a:latin typeface="Segoe UI"/>
              <a:cs typeface="Segoe UI"/>
            </a:endParaRPr>
          </a:p>
          <a:p>
            <a:r>
              <a:rPr lang="en-US" sz="900">
                <a:latin typeface="Segoe UI"/>
                <a:cs typeface="Segoe UI"/>
              </a:rPr>
              <a:t>At their most basic level, TTRPGs bring people together to improvise a story. You've probably seen photos like this one before. These are characters from Netflix's </a:t>
            </a:r>
            <a:r>
              <a:rPr lang="en-US" sz="900" i="1" u="sng">
                <a:latin typeface="Segoe UI"/>
                <a:cs typeface="Segoe UI"/>
              </a:rPr>
              <a:t>Stranger Things</a:t>
            </a:r>
            <a:r>
              <a:rPr lang="en-US" sz="900">
                <a:latin typeface="Segoe UI"/>
                <a:cs typeface="Segoe UI"/>
              </a:rPr>
              <a:t> playing Dungeons and Dragons, and while usually table-top roleplaying games take place at a literal table-top, these days we play it online with a virtual table-top. </a:t>
            </a:r>
            <a:endParaRPr lang="en-US"/>
          </a:p>
          <a:p>
            <a:endParaRPr lang="en-US"/>
          </a:p>
          <a:p>
            <a:r>
              <a:rPr lang="en-US" sz="900">
                <a:latin typeface="Segoe UI"/>
                <a:cs typeface="Segoe UI"/>
              </a:rPr>
              <a:t>There are two roles people play within the group: the Players, </a:t>
            </a:r>
            <a:r>
              <a:rPr lang="en-US" sz="900" b="1">
                <a:latin typeface="Segoe UI"/>
                <a:cs typeface="Segoe UI"/>
              </a:rPr>
              <a:t>&lt;click&gt;</a:t>
            </a:r>
            <a:r>
              <a:rPr lang="en-US" sz="900">
                <a:latin typeface="Segoe UI"/>
                <a:cs typeface="Segoe UI"/>
              </a:rPr>
              <a:t> and the Dungeon Master </a:t>
            </a:r>
            <a:r>
              <a:rPr lang="en-US" sz="900" b="1">
                <a:latin typeface="Segoe UI"/>
                <a:cs typeface="Segoe UI"/>
              </a:rPr>
              <a:t>&lt;click&gt;</a:t>
            </a:r>
            <a:r>
              <a:rPr lang="en-US" sz="900">
                <a:latin typeface="Segoe UI"/>
                <a:cs typeface="Segoe UI"/>
              </a:rPr>
              <a:t> (also known as the Game Master or GM, but here we’ll use the phrase Dungeon Master).</a:t>
            </a:r>
          </a:p>
          <a:p>
            <a:endParaRPr lang="en-US" sz="900">
              <a:latin typeface="Segoe UI"/>
              <a:cs typeface="Segoe UI"/>
            </a:endParaRPr>
          </a:p>
          <a:p>
            <a:r>
              <a:rPr lang="en-US" sz="900">
                <a:latin typeface="Segoe UI"/>
                <a:cs typeface="Segoe UI"/>
              </a:rPr>
              <a:t>In this image, the Dungeon Master has a book propped up in front of them and many resources they're using to help tell a story, and all the players have a paper in front of them to keep track of information about their character. </a:t>
            </a:r>
          </a:p>
          <a:p>
            <a:r>
              <a:rPr lang="en-US" sz="900">
                <a:latin typeface="Segoe UI"/>
                <a:cs typeface="Segoe UI"/>
              </a:rPr>
              <a:t>  </a:t>
            </a:r>
            <a:r>
              <a:rPr lang="en-US" sz="900" b="1">
                <a:latin typeface="Segoe UI"/>
                <a:cs typeface="Segoe UI"/>
              </a:rPr>
              <a:t>&lt;click&gt;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8/5/2022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113142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fontAlgn="base">
              <a:spcAft>
                <a:spcPts val="339"/>
              </a:spcAft>
              <a:defRPr/>
            </a:pPr>
            <a:r>
              <a:rPr lang="en-US" sz="800" dirty="0">
                <a:latin typeface="Segoe UI"/>
                <a:cs typeface="Segoe UI"/>
              </a:rPr>
              <a:t>&lt;</a:t>
            </a:r>
            <a:r>
              <a:rPr lang="en-US" sz="800" dirty="0" err="1">
                <a:latin typeface="Segoe UI"/>
                <a:cs typeface="Segoe UI"/>
              </a:rPr>
              <a:t>william</a:t>
            </a:r>
            <a:r>
              <a:rPr lang="en-US" sz="800" dirty="0">
                <a:latin typeface="Segoe UI"/>
                <a:cs typeface="Segoe UI"/>
              </a:rPr>
              <a:t>&gt;</a:t>
            </a:r>
          </a:p>
          <a:p>
            <a:pPr fontAlgn="base"/>
            <a:endParaRPr lang="en-US" sz="800" dirty="0">
              <a:solidFill>
                <a:srgbClr val="000000"/>
              </a:solidFill>
              <a:latin typeface="Calibri"/>
              <a:cs typeface="Calibri"/>
            </a:endParaRPr>
          </a:p>
          <a:p>
            <a:pPr fontAlgn="base"/>
            <a:endParaRPr lang="en-US" sz="800" dirty="0">
              <a:solidFill>
                <a:srgbClr val="000000"/>
              </a:solidFill>
              <a:latin typeface="Calibri"/>
              <a:cs typeface="Calibri"/>
            </a:endParaRPr>
          </a:p>
          <a:p>
            <a:pPr fontAlgn="base"/>
            <a:r>
              <a:rPr lang="en-US" sz="800" dirty="0">
                <a:solidFill>
                  <a:srgbClr val="000000"/>
                </a:solidFill>
                <a:latin typeface="Calibri"/>
                <a:cs typeface="Calibri"/>
              </a:rPr>
              <a:t>But more specifically, here’s a quick breakdown so that if you’re new to the concept of a table top role playing game, you get the basics.</a:t>
            </a:r>
          </a:p>
          <a:p>
            <a:pPr algn="l" rtl="0" fontAlgn="base"/>
            <a:r>
              <a:rPr lang="en-US" sz="800" b="1" dirty="0">
                <a:solidFill>
                  <a:srgbClr val="000000"/>
                </a:solidFill>
                <a:latin typeface="Calibri"/>
                <a:cs typeface="Calibri"/>
              </a:rPr>
              <a:t>&lt;click&gt;</a:t>
            </a:r>
          </a:p>
          <a:p>
            <a:pPr defTabSz="931740" fontAlgn="base">
              <a:spcAft>
                <a:spcPts val="339"/>
              </a:spcAft>
              <a:defRPr/>
            </a:pPr>
            <a:r>
              <a:rPr lang="en-US" sz="800" dirty="0">
                <a:solidFill>
                  <a:srgbClr val="000000"/>
                </a:solidFill>
                <a:latin typeface="Calibri"/>
                <a:cs typeface="Calibri"/>
              </a:rPr>
              <a:t>Each human player has the one responsibility of playing one character in the world.</a:t>
            </a:r>
            <a:r>
              <a:rPr lang="en-US" sz="800" b="1" dirty="0">
                <a:solidFill>
                  <a:srgbClr val="000000"/>
                </a:solidFill>
                <a:latin typeface="Calibri"/>
                <a:cs typeface="Calibri"/>
              </a:rPr>
              <a:t> </a:t>
            </a:r>
            <a:r>
              <a:rPr lang="en-US" sz="800" dirty="0">
                <a:solidFill>
                  <a:srgbClr val="000000"/>
                </a:solidFill>
                <a:latin typeface="Calibri"/>
                <a:cs typeface="Calibri"/>
              </a:rPr>
              <a:t>These are the “main characters” of the story, </a:t>
            </a:r>
            <a:r>
              <a:rPr lang="en-US" sz="800" b="1" dirty="0">
                <a:solidFill>
                  <a:srgbClr val="000000"/>
                </a:solidFill>
                <a:latin typeface="Calibri"/>
                <a:cs typeface="Calibri"/>
              </a:rPr>
              <a:t>&lt;click&gt;</a:t>
            </a:r>
          </a:p>
          <a:p>
            <a:pPr defTabSz="931740" fontAlgn="base">
              <a:spcAft>
                <a:spcPts val="339"/>
              </a:spcAft>
              <a:defRPr/>
            </a:pPr>
            <a:r>
              <a:rPr lang="en-US" sz="800" dirty="0">
                <a:solidFill>
                  <a:srgbClr val="000000"/>
                </a:solidFill>
                <a:latin typeface="Calibri"/>
                <a:cs typeface="Calibri"/>
              </a:rPr>
              <a:t>they have agency in the sandbox of the world, </a:t>
            </a:r>
            <a:r>
              <a:rPr lang="en-US" sz="800" b="1" dirty="0">
                <a:solidFill>
                  <a:srgbClr val="000000"/>
                </a:solidFill>
                <a:latin typeface="Calibri"/>
                <a:cs typeface="Calibri"/>
              </a:rPr>
              <a:t>&lt;click&gt;</a:t>
            </a:r>
          </a:p>
          <a:p>
            <a:pPr fontAlgn="base">
              <a:defRPr/>
            </a:pPr>
            <a:r>
              <a:rPr lang="en-US" sz="800" dirty="0">
                <a:solidFill>
                  <a:srgbClr val="000000"/>
                </a:solidFill>
                <a:latin typeface="Calibri"/>
                <a:cs typeface="Calibri"/>
              </a:rPr>
              <a:t>and while they don’t know what happens next in the story, they have a large degree of freedom to make decisions in this fictional world. </a:t>
            </a:r>
            <a:r>
              <a:rPr lang="en-US" sz="800" b="1" dirty="0">
                <a:solidFill>
                  <a:srgbClr val="000000"/>
                </a:solidFill>
                <a:latin typeface="Calibri"/>
                <a:cs typeface="Calibri"/>
              </a:rPr>
              <a:t>&lt;click&gt; </a:t>
            </a:r>
            <a:endParaRPr lang="en-US" sz="800" b="1" dirty="0">
              <a:solidFill>
                <a:srgbClr val="000000"/>
              </a:solidFill>
              <a:latin typeface="Calibri" panose="020F0502020204030204" pitchFamily="34" charset="0"/>
              <a:cs typeface="Calibri"/>
            </a:endParaRPr>
          </a:p>
          <a:p>
            <a:pPr defTabSz="931740" fontAlgn="base">
              <a:spcAft>
                <a:spcPts val="339"/>
              </a:spcAft>
              <a:defRPr/>
            </a:pPr>
            <a:r>
              <a:rPr lang="en-US" sz="800" dirty="0">
                <a:solidFill>
                  <a:srgbClr val="000000"/>
                </a:solidFill>
                <a:latin typeface="Calibri"/>
                <a:cs typeface="Calibri"/>
              </a:rPr>
              <a:t>They make decisions by playing the role of character, and because it’s fun, players often separate their “character’s” knowledge from their own player knowledge for some situational irony and often comedy.</a:t>
            </a:r>
          </a:p>
          <a:p>
            <a:pPr defTabSz="931740" fontAlgn="base">
              <a:spcAft>
                <a:spcPts val="339"/>
              </a:spcAft>
              <a:defRPr/>
            </a:pPr>
            <a:endParaRPr lang="en-US" sz="800" dirty="0">
              <a:solidFill>
                <a:srgbClr val="000000"/>
              </a:solidFill>
              <a:latin typeface="Calibri" panose="020F0502020204030204" pitchFamily="34" charset="0"/>
            </a:endParaRPr>
          </a:p>
          <a:p>
            <a:pPr defTabSz="931740" fontAlgn="base">
              <a:spcAft>
                <a:spcPts val="339"/>
              </a:spcAft>
              <a:defRPr/>
            </a:pPr>
            <a:r>
              <a:rPr lang="en-US" sz="800" dirty="0">
                <a:solidFill>
                  <a:srgbClr val="000000"/>
                </a:solidFill>
                <a:latin typeface="Calibri"/>
                <a:cs typeface="Calibri"/>
              </a:rPr>
              <a:t>On the other hand, the Dungeon Master has more responsibilities: </a:t>
            </a:r>
            <a:r>
              <a:rPr lang="en-US" sz="800" b="1" dirty="0">
                <a:solidFill>
                  <a:srgbClr val="000000"/>
                </a:solidFill>
                <a:latin typeface="Calibri"/>
                <a:cs typeface="Calibri"/>
              </a:rPr>
              <a:t>&lt;click&gt;</a:t>
            </a:r>
          </a:p>
          <a:p>
            <a:pPr defTabSz="931740" fontAlgn="base">
              <a:spcAft>
                <a:spcPts val="339"/>
              </a:spcAft>
              <a:defRPr/>
            </a:pPr>
            <a:r>
              <a:rPr lang="en-US" sz="800" dirty="0">
                <a:solidFill>
                  <a:srgbClr val="000000"/>
                </a:solidFill>
                <a:latin typeface="Calibri"/>
                <a:cs typeface="Calibri"/>
              </a:rPr>
              <a:t>They run the entire world and all its other non-player characters and </a:t>
            </a:r>
            <a:r>
              <a:rPr lang="en-US" sz="800" b="1" dirty="0">
                <a:solidFill>
                  <a:srgbClr val="000000"/>
                </a:solidFill>
                <a:latin typeface="Calibri"/>
                <a:cs typeface="Calibri"/>
              </a:rPr>
              <a:t>&lt;click&gt;</a:t>
            </a:r>
          </a:p>
          <a:p>
            <a:pPr defTabSz="931740" fontAlgn="base">
              <a:spcAft>
                <a:spcPts val="339"/>
              </a:spcAft>
              <a:defRPr/>
            </a:pPr>
            <a:r>
              <a:rPr lang="en-US" sz="800" dirty="0">
                <a:solidFill>
                  <a:srgbClr val="000000"/>
                </a:solidFill>
                <a:latin typeface="Calibri"/>
                <a:cs typeface="Calibri"/>
              </a:rPr>
              <a:t>manage the goings on of the sandbox and its plot,</a:t>
            </a:r>
            <a:r>
              <a:rPr lang="en-US" sz="800" b="1" dirty="0">
                <a:solidFill>
                  <a:srgbClr val="000000"/>
                </a:solidFill>
                <a:latin typeface="Calibri"/>
                <a:cs typeface="Calibri"/>
              </a:rPr>
              <a:t>&lt;click&gt;</a:t>
            </a:r>
          </a:p>
          <a:p>
            <a:pPr defTabSz="931740" fontAlgn="base">
              <a:spcAft>
                <a:spcPts val="339"/>
              </a:spcAft>
              <a:defRPr/>
            </a:pPr>
            <a:r>
              <a:rPr lang="en-US" sz="800" dirty="0">
                <a:solidFill>
                  <a:srgbClr val="000000"/>
                </a:solidFill>
                <a:latin typeface="Calibri"/>
                <a:cs typeface="Calibri"/>
              </a:rPr>
              <a:t>prepare for the many possible decisions the players could make, </a:t>
            </a:r>
            <a:r>
              <a:rPr lang="en-US" sz="800" b="1" dirty="0">
                <a:solidFill>
                  <a:srgbClr val="000000"/>
                </a:solidFill>
                <a:latin typeface="Calibri"/>
                <a:cs typeface="Calibri"/>
              </a:rPr>
              <a:t>&lt;click&gt;</a:t>
            </a:r>
          </a:p>
          <a:p>
            <a:pPr fontAlgn="base">
              <a:defRPr/>
            </a:pPr>
            <a:r>
              <a:rPr lang="en-US" sz="800" dirty="0">
                <a:solidFill>
                  <a:srgbClr val="000000"/>
                </a:solidFill>
                <a:latin typeface="Calibri"/>
                <a:cs typeface="Calibri"/>
              </a:rPr>
              <a:t>and make decisions consistently about rules and story. </a:t>
            </a:r>
          </a:p>
          <a:p>
            <a:pPr>
              <a:defRPr/>
            </a:pPr>
            <a:r>
              <a:rPr lang="en-US" sz="800" dirty="0">
                <a:solidFill>
                  <a:srgbClr val="000000"/>
                </a:solidFill>
                <a:latin typeface="Calibri"/>
                <a:cs typeface="Calibri"/>
              </a:rPr>
              <a:t>The Dungeon Master is a referee in some cases, but not necessarily an adversary or opponent, though Dungeon Master does play as the enemies of the player in combat situations.</a:t>
            </a:r>
            <a:endParaRPr lang="en-US" dirty="0"/>
          </a:p>
          <a:p>
            <a:pPr defTabSz="931740" fontAlgn="base">
              <a:spcAft>
                <a:spcPts val="339"/>
              </a:spcAft>
              <a:defRPr/>
            </a:pPr>
            <a:endParaRPr lang="en-US" sz="800" dirty="0">
              <a:solidFill>
                <a:srgbClr val="000000"/>
              </a:solidFill>
              <a:latin typeface="Calibri" panose="020F0502020204030204" pitchFamily="34" charset="0"/>
            </a:endParaRPr>
          </a:p>
          <a:p>
            <a:pPr defTabSz="931740" fontAlgn="base">
              <a:spcAft>
                <a:spcPts val="339"/>
              </a:spcAft>
              <a:defRPr/>
            </a:pPr>
            <a:r>
              <a:rPr lang="en-US" sz="800" dirty="0">
                <a:solidFill>
                  <a:srgbClr val="000000"/>
                </a:solidFill>
                <a:latin typeface="Calibri"/>
                <a:cs typeface="Calibri"/>
              </a:rPr>
              <a:t>The Dungeon Master has an idea of the fictional world in their mind, and they create mysteries, monsters, and marvels throughout the world. But the Dungeon Master doesn’t do this alone. </a:t>
            </a:r>
            <a:r>
              <a:rPr lang="en-US" sz="800" b="1" dirty="0">
                <a:solidFill>
                  <a:srgbClr val="000000"/>
                </a:solidFill>
                <a:latin typeface="Calibri"/>
                <a:cs typeface="Calibri"/>
              </a:rPr>
              <a:t>&lt;click&gt;</a:t>
            </a:r>
          </a:p>
          <a:p>
            <a:pPr defTabSz="931740" fontAlgn="base">
              <a:spcAft>
                <a:spcPts val="339"/>
              </a:spcAft>
              <a:defRPr/>
            </a:pPr>
            <a:r>
              <a:rPr lang="en-US" sz="800" dirty="0">
                <a:solidFill>
                  <a:srgbClr val="000000"/>
                </a:solidFill>
                <a:latin typeface="Calibri"/>
                <a:cs typeface="Calibri"/>
              </a:rPr>
              <a:t>Since the player’s characters have their own agency, the Dungeon Master must balance their storytelling job with refereeing. Both roles co-create in the world. </a:t>
            </a:r>
            <a:r>
              <a:rPr lang="en-US" sz="800" b="1" dirty="0">
                <a:solidFill>
                  <a:srgbClr val="000000"/>
                </a:solidFill>
                <a:latin typeface="Calibri"/>
                <a:cs typeface="Calibri"/>
              </a:rPr>
              <a:t>&lt;click&gt;</a:t>
            </a:r>
          </a:p>
          <a:p>
            <a:pPr defTabSz="931740" fontAlgn="base">
              <a:spcAft>
                <a:spcPts val="339"/>
              </a:spcAft>
              <a:defRPr/>
            </a:pPr>
            <a:r>
              <a:rPr lang="en-US" sz="800" dirty="0">
                <a:solidFill>
                  <a:srgbClr val="000000"/>
                </a:solidFill>
                <a:latin typeface="Calibri"/>
                <a:cs typeface="Calibri"/>
              </a:rPr>
              <a:t>If a player does something unexpected, what happens next? Both roles improvise within the fictional world. </a:t>
            </a:r>
            <a:br>
              <a:rPr lang="en-US" sz="800" dirty="0">
                <a:solidFill>
                  <a:srgbClr val="000000"/>
                </a:solidFill>
                <a:latin typeface="Calibri"/>
                <a:cs typeface="Calibri"/>
              </a:rPr>
            </a:br>
            <a:endParaRPr lang="en-US" sz="800" b="1" dirty="0">
              <a:solidFill>
                <a:srgbClr val="000000"/>
              </a:solidFill>
              <a:latin typeface="Calibri"/>
              <a:cs typeface="Calibri"/>
            </a:endParaRPr>
          </a:p>
          <a:p>
            <a:pPr defTabSz="931740" fontAlgn="base">
              <a:spcAft>
                <a:spcPts val="339"/>
              </a:spcAft>
              <a:defRPr/>
            </a:pPr>
            <a:r>
              <a:rPr lang="en-US" sz="800" dirty="0">
                <a:solidFill>
                  <a:srgbClr val="000000"/>
                </a:solidFill>
                <a:latin typeface="Calibri"/>
                <a:cs typeface="Calibri"/>
              </a:rPr>
              <a:t>The Dungeon Master is tasked with both enabling creativity and cooperation, as well as providing the challenges, but everyone in the world helps tell the story.</a:t>
            </a:r>
            <a:r>
              <a:rPr lang="en-US" sz="800" b="1" dirty="0">
                <a:solidFill>
                  <a:srgbClr val="000000"/>
                </a:solidFill>
                <a:latin typeface="Calibri"/>
                <a:cs typeface="Calibri"/>
              </a:rPr>
              <a:t> &lt;click&gt;</a:t>
            </a:r>
          </a:p>
          <a:p>
            <a:pPr algn="l" rtl="0" fontAlgn="base"/>
            <a:r>
              <a:rPr lang="en-US" sz="800" dirty="0">
                <a:solidFill>
                  <a:srgbClr val="000000"/>
                </a:solidFill>
                <a:latin typeface="Calibri"/>
                <a:cs typeface="Calibri"/>
              </a:rPr>
              <a:t>Everyone at the table works together to design goals, to agree on and follow rules, and to provide the psychological safety that fosters innovation and fun. </a:t>
            </a:r>
          </a:p>
          <a:p>
            <a:pPr algn="l" rtl="0" fontAlgn="base"/>
            <a:endParaRPr lang="en-US" sz="800" dirty="0">
              <a:solidFill>
                <a:srgbClr val="000000"/>
              </a:solidFill>
              <a:latin typeface="Calibri"/>
              <a:cs typeface="Calibri"/>
            </a:endParaRPr>
          </a:p>
          <a:p>
            <a:pPr algn="l" rtl="0" fontAlgn="base"/>
            <a:r>
              <a:rPr lang="en-US" sz="800" dirty="0">
                <a:solidFill>
                  <a:srgbClr val="000000"/>
                </a:solidFill>
                <a:latin typeface="Calibri"/>
                <a:cs typeface="Calibri"/>
              </a:rPr>
              <a:t>And as we’ll discuss today, everyone can benefit from a continuous improvement of their communication and improvisation and empathy through table-top roleplaying games.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8/5/2022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21446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[Christine]</a:t>
            </a:r>
          </a:p>
          <a:p>
            <a:endParaRPr lang="en-US" dirty="0"/>
          </a:p>
          <a:p>
            <a:r>
              <a:rPr lang="en-US" dirty="0"/>
              <a:t>Just as I mentioned earlier with Goleman and EI - The short answer is Yes! In fact, we learn better that way. </a:t>
            </a:r>
          </a:p>
          <a:p>
            <a:endParaRPr lang="en-US" dirty="0"/>
          </a:p>
          <a:p>
            <a:r>
              <a:rPr lang="en-US" dirty="0"/>
              <a:t>In instructional design, years of research have shown us that adult learners learn best when </a:t>
            </a:r>
          </a:p>
          <a:p>
            <a:pPr marL="228600" indent="-228600">
              <a:buAutoNum type="arabicPeriod"/>
            </a:pPr>
            <a:r>
              <a:rPr lang="en-US" dirty="0"/>
              <a:t>they set their own goals and have self-direction. </a:t>
            </a:r>
          </a:p>
          <a:p>
            <a:pPr marL="228600" indent="-228600">
              <a:buAutoNum type="arabicPeriod"/>
            </a:pPr>
            <a:r>
              <a:rPr lang="en-US" dirty="0"/>
              <a:t>Enjoy the learning </a:t>
            </a:r>
          </a:p>
          <a:p>
            <a:pPr marL="228600" indent="-228600">
              <a:buAutoNum type="arabicPeriod"/>
            </a:pPr>
            <a:r>
              <a:rPr lang="en-US" dirty="0"/>
              <a:t>Are problem solving</a:t>
            </a:r>
          </a:p>
          <a:p>
            <a:pPr marL="228600" indent="-228600">
              <a:buAutoNum type="arabicPeriod"/>
            </a:pPr>
            <a:r>
              <a:rPr lang="en-US" dirty="0"/>
              <a:t>And see the training as applicable. </a:t>
            </a:r>
          </a:p>
          <a:p>
            <a:endParaRPr lang="en-US" dirty="0"/>
          </a:p>
          <a:p>
            <a:r>
              <a:rPr lang="en-US" dirty="0"/>
              <a:t>In fact, we learn better when we’re having fun. Motivation and self-efficacy (an person’s belief that they can do that thing) are integral to learning and skill development. </a:t>
            </a:r>
          </a:p>
          <a:p>
            <a:endParaRPr lang="en-US" dirty="0"/>
          </a:p>
          <a:p>
            <a:r>
              <a:rPr lang="en-US" dirty="0"/>
              <a:t>Organizations and Training &amp; Development professionals, such as myself, are </a:t>
            </a:r>
            <a:r>
              <a:rPr lang="en-US" i="1" dirty="0"/>
              <a:t>constantly</a:t>
            </a:r>
            <a:r>
              <a:rPr lang="en-US" i="0" dirty="0"/>
              <a:t> trying to find creative and fun ways to skill develop. </a:t>
            </a:r>
            <a:endParaRPr lang="en-US" dirty="0"/>
          </a:p>
          <a:p>
            <a:r>
              <a:rPr lang="en-US" dirty="0" err="1"/>
              <a:t>Pepsico</a:t>
            </a:r>
            <a:r>
              <a:rPr lang="en-US" dirty="0"/>
              <a:t> took it’s Lean Six Sigma training to Minecraft to both solve virtual training but also because it created a place of curiosity and innovation. </a:t>
            </a:r>
          </a:p>
          <a:p>
            <a:r>
              <a:rPr lang="en-US" dirty="0"/>
              <a:t>Walmart launched a VR training program in 2018 regionally. Not only did this solve regional training issues they faced, but it also gave a self-paced way of learning. </a:t>
            </a:r>
          </a:p>
          <a:p>
            <a:endParaRPr lang="en-US" dirty="0"/>
          </a:p>
          <a:p>
            <a:r>
              <a:rPr lang="en-US" dirty="0"/>
              <a:t>Secondly, skills are transferrable. Many of you may have hobbies – fishing, or knitting, or painting. In a study from 2014, Org </a:t>
            </a:r>
            <a:r>
              <a:rPr lang="en-US" dirty="0" err="1"/>
              <a:t>Pyschs</a:t>
            </a:r>
            <a:r>
              <a:rPr lang="en-US" dirty="0"/>
              <a:t> studied a group of workers who had hobbies and a group who </a:t>
            </a:r>
            <a:r>
              <a:rPr lang="en-US" dirty="0" err="1"/>
              <a:t>didn’t’s</a:t>
            </a:r>
            <a:r>
              <a:rPr lang="en-US" dirty="0"/>
              <a:t> and they noted a significant different in recovery experiences (i.e., mastery, control, and relaxation) and performance-related outcomes (i.e., job creativity and extra-role behaviors). We this tells us is that we tend to being all our skills to work, we’re not partitioned, what we learn personally can help us professionally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8/5/2022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677124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a:cs typeface="Segoe UI"/>
              </a:rPr>
              <a:t>&lt;</a:t>
            </a:r>
            <a:r>
              <a:rPr lang="en-US" sz="900" dirty="0" err="1">
                <a:latin typeface="Segoe UI"/>
                <a:cs typeface="Segoe UI"/>
              </a:rPr>
              <a:t>christine</a:t>
            </a:r>
            <a:r>
              <a:rPr lang="en-US" sz="900" dirty="0">
                <a:latin typeface="Segoe UI"/>
                <a:cs typeface="Segoe UI"/>
              </a:rPr>
              <a:t>&gt;</a:t>
            </a:r>
          </a:p>
          <a:p>
            <a:endParaRPr lang="en-US" sz="900" dirty="0">
              <a:latin typeface="Segoe UI"/>
              <a:cs typeface="Segoe UI"/>
            </a:endParaRPr>
          </a:p>
          <a:p>
            <a:r>
              <a:rPr lang="en-US" sz="900" dirty="0">
                <a:latin typeface="Segoe UI"/>
                <a:cs typeface="Segoe UI"/>
              </a:rPr>
              <a:t>While delivering presentations, as when playing a game with friends, you want to keep everyone engages and involved. Storytelling is universal, and everyone loves a good story.</a:t>
            </a:r>
          </a:p>
          <a:p>
            <a:endParaRPr lang="en-US" sz="900" dirty="0">
              <a:latin typeface="Segoe UI"/>
              <a:cs typeface="Segoe UI"/>
            </a:endParaRPr>
          </a:p>
          <a:p>
            <a:r>
              <a:rPr lang="en-US" sz="900" dirty="0">
                <a:latin typeface="Segoe UI"/>
                <a:cs typeface="Segoe UI"/>
              </a:rPr>
              <a:t>Talking to you today are three experienced former Toastmasters in front of you, Stacy being by far the most accomplished here.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8/5/2022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231978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spcAft>
                <a:spcPts val="0"/>
              </a:spcAft>
            </a:pPr>
            <a:r>
              <a:rPr lang="en-US" sz="1100" dirty="0">
                <a:latin typeface="Calibri"/>
                <a:cs typeface="Calibri"/>
              </a:rPr>
              <a:t>&lt;Christine&gt;</a:t>
            </a:r>
          </a:p>
          <a:p>
            <a:pPr fontAlgn="ctr">
              <a:spcAft>
                <a:spcPts val="0"/>
              </a:spcAft>
            </a:pPr>
            <a:endParaRPr lang="en-US" sz="1100" dirty="0">
              <a:latin typeface="Calibri"/>
              <a:cs typeface="Calibri"/>
            </a:endParaRPr>
          </a:p>
          <a:p>
            <a:pPr fontAlgn="ctr">
              <a:spcAft>
                <a:spcPts val="0"/>
              </a:spcAft>
            </a:pPr>
            <a:r>
              <a:rPr lang="en-US" sz="1100" dirty="0">
                <a:latin typeface="Calibri"/>
                <a:cs typeface="Calibri"/>
              </a:rPr>
              <a:t>As the Dungeon Master in a role playing game, the last thing you want to do is read monotonous, verbatim texts to your table, or to worse, come across as disorganized and disjointed. You want to seamlessly deliver descriptions of anything, even if you’re making them up on the fly. </a:t>
            </a:r>
            <a:endParaRPr lang="en-US" sz="1100" dirty="0">
              <a:latin typeface="Calibri" panose="020F0502020204030204" pitchFamily="34" charset="0"/>
            </a:endParaRPr>
          </a:p>
          <a:p>
            <a:pPr fontAlgn="ctr">
              <a:spcAft>
                <a:spcPts val="0"/>
              </a:spcAft>
            </a:pPr>
            <a:r>
              <a:rPr lang="en-US" sz="1100" b="1" dirty="0">
                <a:latin typeface="Calibri"/>
                <a:cs typeface="Calibri"/>
              </a:rPr>
              <a:t>&lt;click&gt;</a:t>
            </a:r>
          </a:p>
          <a:p>
            <a:pPr fontAlgn="ctr">
              <a:spcAft>
                <a:spcPts val="0"/>
              </a:spcAft>
            </a:pPr>
            <a:r>
              <a:rPr lang="en-US" sz="1100" dirty="0">
                <a:latin typeface="Calibri"/>
                <a:cs typeface="Calibri"/>
              </a:rPr>
              <a:t>As a professional communicator, much of the same applies. Organizations like Toastmasters provide ways to practice your professional communication and public speaking skills in a constructive environment.</a:t>
            </a:r>
          </a:p>
          <a:p>
            <a:pPr>
              <a:spcAft>
                <a:spcPts val="0"/>
              </a:spcAft>
            </a:pPr>
            <a:endParaRPr lang="en-US" sz="1100" dirty="0">
              <a:latin typeface="Calibri" panose="020F0502020204030204" pitchFamily="34" charset="0"/>
              <a:cs typeface="Calibri"/>
            </a:endParaRPr>
          </a:p>
          <a:p>
            <a:pPr>
              <a:spcAft>
                <a:spcPts val="0"/>
              </a:spcAft>
            </a:pPr>
            <a:r>
              <a:rPr lang="en-US" sz="1100" dirty="0">
                <a:latin typeface="Calibri"/>
                <a:cs typeface="Calibri"/>
              </a:rPr>
              <a:t>But if that's not your thing, you can learn similar lessons through TTRPGs. As the Dungeon Master, by running a table and keeping everyone engaged, you're practicing similar skills that you need when running, say, an sales pitch or executive briefing. </a:t>
            </a:r>
          </a:p>
          <a:p>
            <a:pPr>
              <a:spcAft>
                <a:spcPts val="0"/>
              </a:spcAft>
            </a:pPr>
            <a:endParaRPr lang="en-US" sz="1100" dirty="0">
              <a:latin typeface="Calibri"/>
              <a:cs typeface="Calibri"/>
            </a:endParaRPr>
          </a:p>
          <a:p>
            <a:pPr>
              <a:spcAft>
                <a:spcPts val="0"/>
              </a:spcAft>
            </a:pPr>
            <a:r>
              <a:rPr lang="en-US" sz="1100" dirty="0">
                <a:latin typeface="Calibri"/>
                <a:cs typeface="Calibri"/>
              </a:rPr>
              <a:t>What kind of skills can you learn then?</a:t>
            </a:r>
            <a:endParaRPr lang="en-US" sz="1100" dirty="0">
              <a:latin typeface="Calibri" panose="020F0502020204030204" pitchFamily="34" charset="0"/>
              <a:cs typeface="Calibri"/>
            </a:endParaRPr>
          </a:p>
          <a:p>
            <a:pPr fontAlgn="ctr">
              <a:spcAft>
                <a:spcPts val="0"/>
              </a:spcAft>
            </a:pPr>
            <a:r>
              <a:rPr lang="en-US" sz="1100" dirty="0">
                <a:latin typeface="Calibri"/>
                <a:cs typeface="Calibri"/>
              </a:rPr>
              <a:t>&lt;click&gt;</a:t>
            </a:r>
          </a:p>
          <a:p>
            <a:pPr marL="757066" lvl="1" indent="-291179" fontAlgn="ctr">
              <a:spcAft>
                <a:spcPts val="0"/>
              </a:spcAft>
              <a:buFont typeface="Courier New" panose="02070309020205020404" pitchFamily="49" charset="0"/>
              <a:buChar char="o"/>
            </a:pPr>
            <a:r>
              <a:rPr lang="en-US" sz="1100" dirty="0">
                <a:latin typeface="Calibri"/>
                <a:cs typeface="Calibri"/>
              </a:rPr>
              <a:t>Bio-breaks every hour to be humane. Just because you can stand and filibuster for 3 hours straight, doesn’t mean they can listen that long. </a:t>
            </a:r>
          </a:p>
          <a:p>
            <a:pPr marL="757066" lvl="1" indent="-291179" fontAlgn="ctr">
              <a:spcAft>
                <a:spcPts val="0"/>
              </a:spcAft>
              <a:buFont typeface="Courier New" panose="02070309020205020404" pitchFamily="49" charset="0"/>
              <a:buChar char="o"/>
            </a:pPr>
            <a:r>
              <a:rPr lang="en-US" sz="1100" dirty="0">
                <a:latin typeface="Calibri"/>
                <a:cs typeface="Calibri"/>
              </a:rPr>
              <a:t>For virtual arenas, video chat is extremely important. </a:t>
            </a:r>
            <a:r>
              <a:rPr lang="en-US" sz="1800" dirty="0">
                <a:latin typeface="Calibri"/>
                <a:cs typeface="Calibri"/>
              </a:rPr>
              <a:t>You're missing a lot of information without everyone being on video. Conference calls tends to favor those who already have the loudest voices or most powerful roles. The Teams hand-raise feature is an equalizer. It's an easy way to ensure everyone gets an opportunity to contribute, even when they can't compete for volume or intensity level.</a:t>
            </a:r>
            <a:r>
              <a:rPr lang="en-US" sz="1100" dirty="0">
                <a:latin typeface="Calibri"/>
                <a:cs typeface="Calibri"/>
              </a:rPr>
              <a:t> </a:t>
            </a:r>
            <a:endParaRPr lang="en-US" sz="1100" dirty="0">
              <a:latin typeface="Calibri" panose="020F0502020204030204" pitchFamily="34" charset="0"/>
              <a:cs typeface="Calibri"/>
            </a:endParaRPr>
          </a:p>
          <a:p>
            <a:pPr marL="465887" lvl="1" indent="0" defTabSz="931740" fontAlgn="ctr">
              <a:spcAft>
                <a:spcPts val="0"/>
              </a:spcAft>
              <a:buNone/>
              <a:defRPr/>
            </a:pPr>
            <a:r>
              <a:rPr lang="en-US" sz="1100" dirty="0">
                <a:latin typeface="Calibri"/>
                <a:cs typeface="Calibri"/>
              </a:rPr>
              <a:t>&lt;click&gt;</a:t>
            </a:r>
          </a:p>
          <a:p>
            <a:pPr marL="757066" lvl="1" indent="-291179" fontAlgn="ctr">
              <a:spcAft>
                <a:spcPts val="0"/>
              </a:spcAft>
              <a:buFont typeface="Courier New" panose="02070309020205020404" pitchFamily="49" charset="0"/>
              <a:buChar char="o"/>
            </a:pPr>
            <a:r>
              <a:rPr lang="en-US" sz="1100" dirty="0">
                <a:latin typeface="Calibri"/>
                <a:cs typeface="Calibri"/>
              </a:rPr>
              <a:t>Finally, you must always prep for your audience, and tailor your content and delivery to suit. At the gaming table, some players will be motivated by lots of political intrigue and role-playing, or maybe solving puzzles and riddles, while some are most into combat and looting treasure. Similarly, some folks in an executive brainstorming session or planning presentation are all about the bottom line, some are about building future-proof solutions, and some are about feature integrations. </a:t>
            </a:r>
            <a:endParaRPr lang="en-US" sz="1100" dirty="0">
              <a:latin typeface="Calibri" panose="020F0502020204030204" pitchFamily="34" charset="0"/>
              <a:cs typeface="Calibri"/>
            </a:endParaRPr>
          </a:p>
          <a:p>
            <a:pPr marL="757066" lvl="1" indent="-291179" fontAlgn="ctr">
              <a:spcAft>
                <a:spcPts val="0"/>
              </a:spcAft>
              <a:buFont typeface="Courier New" panose="02070309020205020404" pitchFamily="49" charset="0"/>
              <a:buChar char="o"/>
            </a:pPr>
            <a:r>
              <a:rPr lang="en-US" sz="1100" dirty="0">
                <a:latin typeface="Calibri"/>
                <a:cs typeface="Calibri"/>
              </a:rPr>
              <a:t>In some conversations, for example, Sales/Ops, the sellers will be most concerned about closing deals and ops leadership will be more concerned about delivery, staffing. We need to know where everyone is coming from.</a:t>
            </a:r>
          </a:p>
          <a:p>
            <a:pPr marL="757066" lvl="1" indent="-291179" fontAlgn="ctr">
              <a:spcAft>
                <a:spcPts val="0"/>
              </a:spcAft>
              <a:buFont typeface="Courier New" panose="02070309020205020404" pitchFamily="49" charset="0"/>
              <a:buChar char="o"/>
            </a:pPr>
            <a:r>
              <a:rPr lang="en-US" sz="1100" dirty="0">
                <a:latin typeface="Calibri"/>
                <a:cs typeface="Calibri"/>
              </a:rPr>
              <a:t>How can you make sure your pitch appeals to each?</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8/5/2022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175334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a:cs typeface="Segoe UI"/>
              </a:rPr>
              <a:t>&lt;Christine&gt;</a:t>
            </a:r>
          </a:p>
          <a:p>
            <a:endParaRPr lang="en-US" sz="900" dirty="0">
              <a:latin typeface="Segoe UI"/>
              <a:cs typeface="Segoe UI"/>
            </a:endParaRPr>
          </a:p>
          <a:p>
            <a:r>
              <a:rPr lang="en-US" sz="900" dirty="0">
                <a:latin typeface="Segoe UI"/>
                <a:cs typeface="Segoe UI"/>
              </a:rPr>
              <a:t>Being an engaging presenter is a valuable life, work, and gaming skill. </a:t>
            </a:r>
          </a:p>
          <a:p>
            <a:endParaRPr lang="en-US" b="0" i="0" dirty="0">
              <a:effectLst/>
            </a:endParaRPr>
          </a:p>
          <a:p>
            <a:r>
              <a:rPr lang="en-US" sz="900" dirty="0">
                <a:latin typeface="Segoe UI"/>
                <a:cs typeface="Segoe UI"/>
              </a:rPr>
              <a:t>Running a gaming table as a game master helped me, and can help you to develop a comfort level with your own voice, improvisation skills, and ability to react to sudden redirections. </a:t>
            </a:r>
          </a:p>
          <a:p>
            <a:endParaRPr lang="en-US" dirty="0"/>
          </a:p>
          <a:p>
            <a:r>
              <a:rPr lang="en-US" sz="900" dirty="0">
                <a:latin typeface="Segoe UI"/>
                <a:cs typeface="Segoe UI"/>
              </a:rPr>
              <a:t>Most importantly, it gave me experience with preparation, both before the event with my notes, and organizing my thoughts right before I need to say them. </a:t>
            </a:r>
          </a:p>
          <a:p>
            <a:endParaRPr lang="en-US" dirty="0"/>
          </a:p>
          <a:p>
            <a:endParaRPr lang="en-US" sz="1800"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8/5/2022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455670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Calibri"/>
                <a:cs typeface="Calibri"/>
              </a:rPr>
              <a:t>&lt;Christine&gt;</a:t>
            </a:r>
          </a:p>
          <a:p>
            <a:endParaRPr lang="en-US" sz="900" dirty="0">
              <a:latin typeface="Calibri"/>
              <a:cs typeface="Calibri"/>
            </a:endParaRPr>
          </a:p>
          <a:p>
            <a:r>
              <a:rPr lang="en-US" sz="900" dirty="0">
                <a:latin typeface="Calibri"/>
                <a:cs typeface="Calibri"/>
              </a:rPr>
              <a:t>Some I/O Psych researchers conducted a massive study of managers from over 150 organizations. And what they wanted to do here was identify the skills &amp; competencies that make up a successful manager. And the results they got broke down to four basic clusters: </a:t>
            </a:r>
          </a:p>
          <a:p>
            <a:endParaRPr lang="en-US" sz="900" dirty="0">
              <a:latin typeface="Calibri"/>
              <a:cs typeface="Calibri"/>
            </a:endParaRPr>
          </a:p>
          <a:p>
            <a:pPr marL="342900" indent="-342900">
              <a:buAutoNum type="arabicPeriod"/>
            </a:pPr>
            <a:r>
              <a:rPr lang="en-US" sz="900" b="1" dirty="0">
                <a:latin typeface="Calibri"/>
                <a:cs typeface="Calibri"/>
              </a:rPr>
              <a:t>Human </a:t>
            </a:r>
            <a:r>
              <a:rPr lang="en-US" sz="3200" b="1" dirty="0">
                <a:latin typeface="Calibri"/>
                <a:cs typeface="Calibri"/>
              </a:rPr>
              <a:t>Relations</a:t>
            </a:r>
            <a:r>
              <a:rPr lang="en-US" sz="3200" dirty="0">
                <a:latin typeface="Calibri"/>
                <a:cs typeface="Calibri"/>
              </a:rPr>
              <a:t>: </a:t>
            </a:r>
            <a:br>
              <a:rPr lang="en-US" sz="3200" dirty="0">
                <a:latin typeface="Calibri"/>
                <a:cs typeface="Calibri"/>
              </a:rPr>
            </a:br>
            <a:r>
              <a:rPr lang="en-US" sz="900" dirty="0">
                <a:latin typeface="Calibri"/>
                <a:cs typeface="Calibri"/>
              </a:rPr>
              <a:t>communication, providing support, team building</a:t>
            </a:r>
          </a:p>
          <a:p>
            <a:pPr marL="342900" indent="-342900">
              <a:buAutoNum type="arabicPeriod"/>
            </a:pPr>
            <a:r>
              <a:rPr lang="en-US" sz="900" b="1" dirty="0">
                <a:latin typeface="Calibri"/>
                <a:cs typeface="Calibri"/>
              </a:rPr>
              <a:t>Competitiveness &amp; Control</a:t>
            </a:r>
            <a:r>
              <a:rPr lang="en-US" sz="900" dirty="0">
                <a:latin typeface="Calibri"/>
                <a:cs typeface="Calibri"/>
              </a:rPr>
              <a:t>:</a:t>
            </a:r>
            <a:r>
              <a:rPr lang="en-US" sz="900" b="1" dirty="0">
                <a:latin typeface="Calibri"/>
                <a:cs typeface="Calibri"/>
              </a:rPr>
              <a:t> </a:t>
            </a:r>
            <a:br>
              <a:rPr lang="en-US" sz="900" b="1" dirty="0">
                <a:latin typeface="Calibri"/>
                <a:cs typeface="Calibri"/>
              </a:rPr>
            </a:br>
            <a:r>
              <a:rPr lang="en-US" sz="900" dirty="0">
                <a:latin typeface="Calibri"/>
                <a:cs typeface="Calibri"/>
              </a:rPr>
              <a:t>focusing on achievement &amp; results</a:t>
            </a:r>
          </a:p>
          <a:p>
            <a:pPr marL="342900" indent="-342900">
              <a:buAutoNum type="arabicPeriod"/>
            </a:pPr>
            <a:r>
              <a:rPr lang="en-US" sz="900" b="1" dirty="0">
                <a:latin typeface="Calibri"/>
                <a:cs typeface="Calibri"/>
              </a:rPr>
              <a:t>Fostering Entrepreneurship &amp; Innovation</a:t>
            </a:r>
            <a:r>
              <a:rPr lang="en-US" sz="900" dirty="0">
                <a:latin typeface="Calibri"/>
                <a:cs typeface="Calibri"/>
              </a:rPr>
              <a:t>:</a:t>
            </a:r>
            <a:r>
              <a:rPr lang="en-US" sz="900" b="1" dirty="0">
                <a:latin typeface="Calibri"/>
                <a:cs typeface="Calibri"/>
              </a:rPr>
              <a:t> </a:t>
            </a:r>
            <a:br>
              <a:rPr lang="en-US" sz="900" b="1" dirty="0">
                <a:latin typeface="Calibri"/>
                <a:cs typeface="Calibri"/>
              </a:rPr>
            </a:br>
            <a:r>
              <a:rPr lang="en-US" sz="900" dirty="0">
                <a:latin typeface="Calibri"/>
                <a:cs typeface="Calibri"/>
              </a:rPr>
              <a:t>encouraging creativity and autonomy</a:t>
            </a:r>
          </a:p>
          <a:p>
            <a:pPr marL="342900" indent="-342900">
              <a:buAutoNum type="arabicPeriod"/>
            </a:pPr>
            <a:r>
              <a:rPr lang="en-US" sz="900" b="1" dirty="0">
                <a:latin typeface="Calibri"/>
                <a:cs typeface="Calibri"/>
              </a:rPr>
              <a:t>Order &amp; Rationality</a:t>
            </a:r>
            <a:r>
              <a:rPr lang="en-US" sz="900" dirty="0">
                <a:latin typeface="Calibri"/>
                <a:cs typeface="Calibri"/>
              </a:rPr>
              <a:t>: </a:t>
            </a:r>
            <a:br>
              <a:rPr lang="en-US" sz="900" dirty="0">
                <a:latin typeface="Calibri"/>
                <a:cs typeface="Calibri"/>
              </a:rPr>
            </a:br>
            <a:r>
              <a:rPr lang="en-US" sz="900" dirty="0">
                <a:latin typeface="Calibri"/>
                <a:cs typeface="Calibri"/>
              </a:rPr>
              <a:t>maintaining control</a:t>
            </a:r>
          </a:p>
          <a:p>
            <a:endParaRPr lang="en-US" sz="900" dirty="0">
              <a:latin typeface="Calibri"/>
              <a:cs typeface="Calibri"/>
            </a:endParaRPr>
          </a:p>
          <a:p>
            <a:r>
              <a:rPr lang="en-US" sz="900" dirty="0">
                <a:latin typeface="Calibri"/>
                <a:cs typeface="Calibri"/>
              </a:rPr>
              <a:t>Now what you may notice here, as the researchers did, that cluster 3 and cluster 4 are contradictory and paradoxical. Fostering innovation and entrepreneurships is the opposite of maintaining control. Yet, they discovered that successful leaders are those able to resolve this paradox. That even as they are maitning control and stability they are able to foster and encourage creativity and flexibility. </a:t>
            </a:r>
            <a:br>
              <a:rPr lang="en-US" sz="900" dirty="0">
                <a:latin typeface="Calibri"/>
                <a:cs typeface="Calibri"/>
              </a:rPr>
            </a:br>
            <a:br>
              <a:rPr lang="en-US" sz="900" dirty="0">
                <a:latin typeface="Calibri"/>
                <a:cs typeface="Calibri"/>
              </a:rPr>
            </a:br>
            <a:r>
              <a:rPr lang="en-US" sz="900" dirty="0">
                <a:latin typeface="Calibri"/>
                <a:cs typeface="Calibri"/>
              </a:rPr>
              <a:t>And I can’t think of a better way to describe a DM at </a:t>
            </a:r>
            <a:r>
              <a:rPr lang="en-US" sz="900" dirty="0" err="1">
                <a:latin typeface="Calibri"/>
                <a:cs typeface="Calibri"/>
              </a:rPr>
              <a:t>at</a:t>
            </a:r>
            <a:r>
              <a:rPr lang="en-US" sz="900" dirty="0">
                <a:latin typeface="Calibri"/>
                <a:cs typeface="Calibri"/>
              </a:rPr>
              <a:t> TTRPG than a person who is maintaining control but encouraging creativity among their players. As well as the players at the table becoming comfortable with this dynamic, which in turn, gives them the skillset to operate comfortably in that state.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8/5/2022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8120357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57523500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pic>
        <p:nvPicPr>
          <p:cNvPr id="6" name="MS logo white - EMF" descr="Microsoft logo white text version">
            <a:extLst>
              <a:ext uri="{FF2B5EF4-FFF2-40B4-BE49-F238E27FC236}">
                <a16:creationId xmlns:a16="http://schemas.microsoft.com/office/drawing/2014/main" id="{3DE8B90A-709F-4244-9130-588AE2FA3C0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56258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8" orient="horz" pos="2496" userDrawn="1">
          <p15:clr>
            <a:srgbClr val="5ACBF0"/>
          </p15:clr>
        </p15:guide>
        <p15:guide id="9" pos="3355" userDrawn="1">
          <p15:clr>
            <a:srgbClr val="5ACBF0"/>
          </p15:clr>
        </p15:guide>
        <p15:guide id="10" orient="horz" pos="2160" userDrawn="1">
          <p15:clr>
            <a:srgbClr val="FBAE40"/>
          </p15:clr>
        </p15:guide>
        <p15:guide id="11" orient="horz" pos="2229" userDrawn="1">
          <p15:clr>
            <a:srgbClr val="5ACBF0"/>
          </p15:clr>
        </p15:guide>
        <p15:guide id="12" pos="2996" userDrawn="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pic>
        <p:nvPicPr>
          <p:cNvPr id="6" name="MS logo gray - EMF" descr="Microsoft logo, gray text version">
            <a:extLst>
              <a:ext uri="{FF2B5EF4-FFF2-40B4-BE49-F238E27FC236}">
                <a16:creationId xmlns:a16="http://schemas.microsoft.com/office/drawing/2014/main" id="{8D358D2B-282C-4244-BE1B-5B39E944EEF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9702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5" orient="horz" pos="2160">
          <p15:clr>
            <a:srgbClr val="FBAE40"/>
          </p15:clr>
        </p15:guide>
        <p15:guide id="6" orient="horz" pos="2229">
          <p15:clr>
            <a:srgbClr val="5ACBF0"/>
          </p15:clr>
        </p15:guide>
        <p15:guide id="7" pos="2996">
          <p15:clr>
            <a:srgbClr val="5ACBF0"/>
          </p15:clr>
        </p15:guide>
        <p15:guide id="8" pos="3360" userDrawn="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MS logo white - EMF" descr="Microsoft logo white text version">
            <a:extLst>
              <a:ext uri="{FF2B5EF4-FFF2-40B4-BE49-F238E27FC236}">
                <a16:creationId xmlns:a16="http://schemas.microsoft.com/office/drawing/2014/main" id="{BA54272C-F315-463C-83ED-C16EC49AE28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5676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228" userDrawn="1">
          <p15:clr>
            <a:srgbClr val="5ACBF0"/>
          </p15:clr>
        </p15:guide>
        <p15:guide id="6" orient="horz" pos="2496" userDrawn="1">
          <p15:clr>
            <a:srgbClr val="5ACBF0"/>
          </p15:clr>
        </p15:guide>
        <p15:guide id="7" pos="6132" userDrawn="1">
          <p15:clr>
            <a:srgbClr val="5ACBF0"/>
          </p15:clr>
        </p15:guide>
        <p15:guide id="8" orient="horz" pos="2160" userDrawn="1">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MS logo white - EMF" descr="Microsoft logo white text version">
            <a:extLst>
              <a:ext uri="{FF2B5EF4-FFF2-40B4-BE49-F238E27FC236}">
                <a16:creationId xmlns:a16="http://schemas.microsoft.com/office/drawing/2014/main" id="{B362D463-D87E-442A-B817-0CBC47AB4B4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55106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228" userDrawn="1">
          <p15:clr>
            <a:srgbClr val="5ACBF0"/>
          </p15:clr>
        </p15:guide>
        <p15:guide id="6" orient="horz" pos="2496" userDrawn="1">
          <p15:clr>
            <a:srgbClr val="5ACBF0"/>
          </p15:clr>
        </p15:guide>
        <p15:guide id="7" pos="3840" userDrawn="1">
          <p15:clr>
            <a:srgbClr val="5ACBF0"/>
          </p15:clr>
        </p15:guide>
        <p15:guide id="8" orient="horz" pos="2160" userDrawn="1">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7" name="MS logo gray - EMF" descr="Microsoft logo, gray text version">
            <a:extLst>
              <a:ext uri="{FF2B5EF4-FFF2-40B4-BE49-F238E27FC236}">
                <a16:creationId xmlns:a16="http://schemas.microsoft.com/office/drawing/2014/main" id="{7603CF6C-8A5C-436D-91D5-EE1F9E21A18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58576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228" userDrawn="1">
          <p15:clr>
            <a:srgbClr val="5ACBF0"/>
          </p15:clr>
        </p15:guide>
        <p15:guide id="6" orient="horz" pos="2496" userDrawn="1">
          <p15:clr>
            <a:srgbClr val="5ACBF0"/>
          </p15:clr>
        </p15:guide>
        <p15:guide id="7" pos="3840" userDrawn="1">
          <p15:clr>
            <a:srgbClr val="5ACBF0"/>
          </p15:clr>
        </p15:guide>
        <p15:guide id="8" orient="horz"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7" name="MS logo gray - EMF" descr="Microsoft logo, gray text version">
            <a:extLst>
              <a:ext uri="{FF2B5EF4-FFF2-40B4-BE49-F238E27FC236}">
                <a16:creationId xmlns:a16="http://schemas.microsoft.com/office/drawing/2014/main" id="{161A5865-10C8-4EE1-B426-CAD0620CF2F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899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pic>
        <p:nvPicPr>
          <p:cNvPr id="7" name="MS logo gray - EMF" descr="Microsoft logo, gray text version">
            <a:extLst>
              <a:ext uri="{FF2B5EF4-FFF2-40B4-BE49-F238E27FC236}">
                <a16:creationId xmlns:a16="http://schemas.microsoft.com/office/drawing/2014/main" id="{984E5784-F9E5-4C46-8950-F42E5833FA6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92739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7" pos="3545" userDrawn="1">
          <p15:clr>
            <a:srgbClr val="FBAE40"/>
          </p15:clr>
        </p15:guide>
        <p15:guide id="8" pos="3364"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MS logo white - EMF" descr="Microsoft logo white text version">
            <a:extLst>
              <a:ext uri="{FF2B5EF4-FFF2-40B4-BE49-F238E27FC236}">
                <a16:creationId xmlns:a16="http://schemas.microsoft.com/office/drawing/2014/main" id="{B87E8E37-4675-49F6-9DF5-7E9DA1CA92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90260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32" userDrawn="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MS logo white - EMF" descr="Microsoft logo white text version">
            <a:extLst>
              <a:ext uri="{FF2B5EF4-FFF2-40B4-BE49-F238E27FC236}">
                <a16:creationId xmlns:a16="http://schemas.microsoft.com/office/drawing/2014/main" id="{A9F6A232-A998-4928-AF78-8ACC67F3C77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70573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32" userDrawn="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FE747389-BF9C-4479-9A51-63082D4FEF3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43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8416911"/>
      </p:ext>
    </p:extLst>
  </p:cSld>
  <p:clrMapOvr>
    <a:masterClrMapping/>
  </p:clrMapOvr>
  <p:transition>
    <p:fade/>
  </p:transition>
  <p:extLst>
    <p:ext uri="{DCECCB84-F9BA-43D5-87BE-67443E8EF086}">
      <p15:sldGuideLst xmlns:p15="http://schemas.microsoft.com/office/powerpoint/2012/main">
        <p15:guide id="5" orient="horz" pos="288" userDrawn="1">
          <p15:clr>
            <a:srgbClr val="5ACBF0"/>
          </p15:clr>
        </p15:guide>
        <p15:guide id="6" orient="horz" pos="905" userDrawn="1">
          <p15:clr>
            <a:srgbClr val="5ACBF0"/>
          </p15:clr>
        </p15:guide>
        <p15:guide id="7" orient="horz" pos="1272" userDrawn="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Box 6">
            <a:extLst>
              <a:ext uri="{FF2B5EF4-FFF2-40B4-BE49-F238E27FC236}">
                <a16:creationId xmlns:a16="http://schemas.microsoft.com/office/drawing/2014/main" id="{66F29621-B2DB-4E3D-B8FC-9F80E745019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1855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91616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7196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pos="3656">
          <p15:clr>
            <a:srgbClr val="5ACBF0"/>
          </p15:clr>
        </p15:guide>
        <p15:guide id="5" pos="4024">
          <p15:clr>
            <a:srgbClr val="5ACBF0"/>
          </p15:clr>
        </p15:guide>
        <p15:guide id="8" orient="horz" pos="1311" userDrawn="1">
          <p15:clr>
            <a:srgbClr val="5ACBF0"/>
          </p15:clr>
        </p15:guide>
        <p15:guide id="9" orient="horz" pos="905" userDrawn="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61319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pos="3656">
          <p15:clr>
            <a:srgbClr val="5ACBF0"/>
          </p15:clr>
        </p15:guide>
        <p15:guide id="5" pos="4024">
          <p15:clr>
            <a:srgbClr val="5ACBF0"/>
          </p15:clr>
        </p15:guide>
        <p15:guide id="8" orient="horz" pos="1311" userDrawn="1">
          <p15:clr>
            <a:srgbClr val="5ACBF0"/>
          </p15:clr>
        </p15:guide>
        <p15:guide id="9" orient="horz" pos="905"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710150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70894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616309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12" orient="horz" pos="1436">
          <p15:clr>
            <a:srgbClr val="5ACBF0"/>
          </p15:clr>
        </p15:guide>
        <p15:guide id="15" pos="1610" userDrawn="1">
          <p15:clr>
            <a:srgbClr val="5ACBF0"/>
          </p15:clr>
        </p15:guide>
        <p15:guide id="16" pos="1795" userDrawn="1">
          <p15:clr>
            <a:srgbClr val="5ACBF0"/>
          </p15:clr>
        </p15:guide>
        <p15:guide id="17" pos="3035" userDrawn="1">
          <p15:clr>
            <a:srgbClr val="5ACBF0"/>
          </p15:clr>
        </p15:guide>
        <p15:guide id="18" pos="3221" userDrawn="1">
          <p15:clr>
            <a:srgbClr val="5ACBF0"/>
          </p15:clr>
        </p15:guide>
        <p15:guide id="19" pos="4461" userDrawn="1">
          <p15:clr>
            <a:srgbClr val="5ACBF0"/>
          </p15:clr>
        </p15:guide>
        <p15:guide id="20" pos="5890" userDrawn="1">
          <p15:clr>
            <a:srgbClr val="5ACBF0"/>
          </p15:clr>
        </p15:guide>
        <p15:guide id="21" pos="4646" userDrawn="1">
          <p15:clr>
            <a:srgbClr val="5ACBF0"/>
          </p15:clr>
        </p15:guide>
        <p15:guide id="22" pos="6072" userDrawn="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17547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6105506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5" pos="2976" userDrawn="1">
          <p15:clr>
            <a:srgbClr val="5ACBF0"/>
          </p15:clr>
        </p15:guide>
        <p15:guide id="36" pos="3336" userDrawn="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701401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2" pos="3352" userDrawn="1">
          <p15:clr>
            <a:srgbClr val="A4A3A4"/>
          </p15:clr>
        </p15:guide>
        <p15:guide id="33" orient="horz" pos="905" userDrawn="1">
          <p15:clr>
            <a:srgbClr val="5ACBF0"/>
          </p15:clr>
        </p15:guide>
        <p15:guide id="34" orient="horz" pos="1271" userDrawn="1">
          <p15:clr>
            <a:srgbClr val="5ACBF0"/>
          </p15:clr>
        </p15:guide>
        <p15:guide id="35" orient="horz" pos="288" userDrawn="1">
          <p15:clr>
            <a:srgbClr val="5ACBF0"/>
          </p15:clr>
        </p15:guide>
        <p15:guide id="36" pos="3840" userDrawn="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Rectangle 6">
            <a:extLst>
              <a:ext uri="{FF2B5EF4-FFF2-40B4-BE49-F238E27FC236}">
                <a16:creationId xmlns:a16="http://schemas.microsoft.com/office/drawing/2014/main" id="{DBFF5F1E-B5D6-432F-81D9-B2A26E715E58}"/>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6B713912-61E1-43C4-B135-FEFC1C4989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2350829"/>
      </p:ext>
    </p:extLst>
  </p:cSld>
  <p:clrMapOvr>
    <a:masterClrMapping/>
  </p:clrMapOvr>
  <p:transition>
    <p:fade/>
  </p:transition>
  <p:extLst>
    <p:ext uri="{DCECCB84-F9BA-43D5-87BE-67443E8EF086}">
      <p15:sldGuideLst xmlns:p15="http://schemas.microsoft.com/office/powerpoint/2012/main">
        <p15:guide id="3" orient="horz" pos="288">
          <p15:clr>
            <a:srgbClr val="5ACBF0"/>
          </p15:clr>
        </p15:guide>
        <p15:guide id="5" orient="horz" pos="904">
          <p15:clr>
            <a:srgbClr val="5ACBF0"/>
          </p15:clr>
        </p15:guide>
        <p15:guide id="6" orient="horz" pos="1162" userDrawn="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Rectangle 7">
            <a:extLst>
              <a:ext uri="{FF2B5EF4-FFF2-40B4-BE49-F238E27FC236}">
                <a16:creationId xmlns:a16="http://schemas.microsoft.com/office/drawing/2014/main" id="{65E47933-C42A-44A3-A9F0-68CF7DAEED4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901B5FB4-5CB9-4AC8-8AAF-30C942BE4B04}"/>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90010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guide id="6" orient="horz" pos="1162" userDrawn="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BD93B052-CBBC-4B9C-A1EE-D1FD3F83C6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024356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guide id="6" orient="horz" pos="1162" userDrawn="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B1745488-6CF2-44EE-919B-10BC3E5CE5B3}"/>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216940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pos="3656">
          <p15:clr>
            <a:srgbClr val="5ACBF0"/>
          </p15:clr>
        </p15:guide>
        <p15:guide id="5" pos="4024">
          <p15:clr>
            <a:srgbClr val="5ACBF0"/>
          </p15:clr>
        </p15:guide>
        <p15:guide id="8" orient="horz" pos="1162" userDrawn="1">
          <p15:clr>
            <a:srgbClr val="5ACBF0"/>
          </p15:clr>
        </p15:guide>
        <p15:guide id="9" orient="horz" pos="905"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88C0E557-0C68-483C-B064-0002C6CB81A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877019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guide id="10" orient="horz" pos="1162" userDrawn="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D471F8D8-041A-4CB5-BEDD-DEBF1EFC6F5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065752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DA5100-111E-4ED2-9FE2-3BFADF05879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9" name="Straight Connector 8">
            <a:extLst>
              <a:ext uri="{FF2B5EF4-FFF2-40B4-BE49-F238E27FC236}">
                <a16:creationId xmlns:a16="http://schemas.microsoft.com/office/drawing/2014/main" id="{FC2B9072-A5A0-4848-9C9B-A82543B75E7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5285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B90529F-E050-4F02-9AE0-3A6A357524F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10" name="Straight Connector 9">
            <a:extLst>
              <a:ext uri="{FF2B5EF4-FFF2-40B4-BE49-F238E27FC236}">
                <a16:creationId xmlns:a16="http://schemas.microsoft.com/office/drawing/2014/main" id="{57826F82-2B20-46BB-9429-EC508ACDEEDE}"/>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747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2623837-8E8C-41F6-8DCE-C91AD3EBC94B}"/>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403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421AE26-BC32-45AB-B159-1919FCA712B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4965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pos="3656">
          <p15:clr>
            <a:srgbClr val="5ACBF0"/>
          </p15:clr>
        </p15:guide>
        <p15:guide id="5" pos="4024">
          <p15:clr>
            <a:srgbClr val="5ACBF0"/>
          </p15:clr>
        </p15:guide>
        <p15:guide id="8" orient="horz" pos="1162" userDrawn="1">
          <p15:clr>
            <a:srgbClr val="5ACBF0"/>
          </p15:clr>
        </p15:guide>
        <p15:guide id="9" orient="horz" pos="905" userDrawn="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8906E8E-6FCC-43FA-8556-A61630FBA2DE}"/>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1928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43AF10-8576-4466-B7E4-A9104703D39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0453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05EACEE-CCED-4E4D-B57F-349CF9AA172C}"/>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84428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A7F3B7B-C93F-49AA-9431-5B765ADD3E55}"/>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910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161" userDrawn="1">
          <p15:clr>
            <a:srgbClr val="A4A3A4"/>
          </p15:clr>
        </p15:guide>
        <p15:guide id="32" pos="3348" userDrawn="1">
          <p15:clr>
            <a:srgbClr val="A4A3A4"/>
          </p15:clr>
        </p15:guide>
        <p15:guide id="33" pos="3754" userDrawn="1">
          <p15:clr>
            <a:srgbClr val="A4A3A4"/>
          </p15:clr>
        </p15:guide>
        <p15:guide id="34" pos="3931" userDrawn="1">
          <p15:clr>
            <a:srgbClr val="A4A3A4"/>
          </p15:clr>
        </p15:guide>
        <p15:guide id="35" pos="4342" userDrawn="1">
          <p15:clr>
            <a:srgbClr val="A4A3A4"/>
          </p15:clr>
        </p15:guide>
        <p15:guide id="36" pos="4531"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EDCAB68-DA53-46E7-AE8C-9A2846B7CCCD}"/>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42" name="TextBox 41">
            <a:extLst>
              <a:ext uri="{FF2B5EF4-FFF2-40B4-BE49-F238E27FC236}">
                <a16:creationId xmlns:a16="http://schemas.microsoft.com/office/drawing/2014/main" id="{AA9E5A93-4F36-4854-8314-914FBF2149C0}"/>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43" name="TextBox 42">
            <a:extLst>
              <a:ext uri="{FF2B5EF4-FFF2-40B4-BE49-F238E27FC236}">
                <a16:creationId xmlns:a16="http://schemas.microsoft.com/office/drawing/2014/main" id="{CA4F93F8-1C37-4C30-926E-DCFFD489BC1F}"/>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44" name="TextBox 43">
            <a:extLst>
              <a:ext uri="{FF2B5EF4-FFF2-40B4-BE49-F238E27FC236}">
                <a16:creationId xmlns:a16="http://schemas.microsoft.com/office/drawing/2014/main" id="{372D0306-574F-49B3-899B-C84B5B802650}"/>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45" name="TextBox 44">
            <a:extLst>
              <a:ext uri="{FF2B5EF4-FFF2-40B4-BE49-F238E27FC236}">
                <a16:creationId xmlns:a16="http://schemas.microsoft.com/office/drawing/2014/main" id="{A6027587-6DA4-45B4-81BF-2934ABF97B63}"/>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46" name="TextBox 45">
            <a:extLst>
              <a:ext uri="{FF2B5EF4-FFF2-40B4-BE49-F238E27FC236}">
                <a16:creationId xmlns:a16="http://schemas.microsoft.com/office/drawing/2014/main" id="{C793DDE7-B95C-417E-B665-C2B90AE99653}"/>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47" name="TextBox 46">
            <a:extLst>
              <a:ext uri="{FF2B5EF4-FFF2-40B4-BE49-F238E27FC236}">
                <a16:creationId xmlns:a16="http://schemas.microsoft.com/office/drawing/2014/main" id="{F37F4B4B-84E9-4A7D-ACE1-220A325CEAAF}"/>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48" name="TextBox 47">
            <a:extLst>
              <a:ext uri="{FF2B5EF4-FFF2-40B4-BE49-F238E27FC236}">
                <a16:creationId xmlns:a16="http://schemas.microsoft.com/office/drawing/2014/main" id="{C223D29C-3F38-4D9B-961B-2D12ABF696FA}"/>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49" name="TextBox 48">
            <a:extLst>
              <a:ext uri="{FF2B5EF4-FFF2-40B4-BE49-F238E27FC236}">
                <a16:creationId xmlns:a16="http://schemas.microsoft.com/office/drawing/2014/main" id="{D2D9949A-D921-4544-9B74-2CFF29567D22}"/>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50" name="TextBox 49">
            <a:extLst>
              <a:ext uri="{FF2B5EF4-FFF2-40B4-BE49-F238E27FC236}">
                <a16:creationId xmlns:a16="http://schemas.microsoft.com/office/drawing/2014/main" id="{41A81F72-8AE7-4A82-8881-AB9F5AA68287}"/>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51" name="TextBox 50">
            <a:extLst>
              <a:ext uri="{FF2B5EF4-FFF2-40B4-BE49-F238E27FC236}">
                <a16:creationId xmlns:a16="http://schemas.microsoft.com/office/drawing/2014/main" id="{3AAB0307-5D74-4586-B40F-DC4E986B4C12}"/>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52" name="TextBox 51">
            <a:extLst>
              <a:ext uri="{FF2B5EF4-FFF2-40B4-BE49-F238E27FC236}">
                <a16:creationId xmlns:a16="http://schemas.microsoft.com/office/drawing/2014/main" id="{55A8BD22-8176-464C-B0C6-AE9AC4EE334A}"/>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cxnSp>
        <p:nvCxnSpPr>
          <p:cNvPr id="53" name="Straight Connector 52">
            <a:extLst>
              <a:ext uri="{FF2B5EF4-FFF2-40B4-BE49-F238E27FC236}">
                <a16:creationId xmlns:a16="http://schemas.microsoft.com/office/drawing/2014/main" id="{E4C5D66F-B183-4636-BD3B-1E91C877C03B}"/>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D3BF124-F692-4944-BC1D-493FAE10A95A}"/>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9586374-207A-4F28-9DC6-77FFB7D34D0E}"/>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D4C6F23-2FE6-4D4B-96D1-C6124818774F}"/>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8F4AB1-8F5A-4320-97F3-8118CF1244D9}"/>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3144C4D-D0CB-491E-903F-AB64C7F9E60C}"/>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C74F42B-5851-4F35-A505-D86D888A5D9E}"/>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B2BF9B-8F1D-44AA-806A-D741F75DD0E5}"/>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EA0A3B1-D4B3-4548-ABD0-592CD68CD1A5}"/>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A32E61B-8593-4C3B-93D9-5152AE14604B}"/>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CA1011B-A6B7-4B7A-8686-279814A231B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EDB7D9D-7539-4E7C-A4FB-91016758C504}"/>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7011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161" userDrawn="1">
          <p15:clr>
            <a:srgbClr val="A4A3A4"/>
          </p15:clr>
        </p15:guide>
        <p15:guide id="34" pos="3348" userDrawn="1">
          <p15:clr>
            <a:srgbClr val="A4A3A4"/>
          </p15:clr>
        </p15:guide>
        <p15:guide id="35" pos="3754" userDrawn="1">
          <p15:clr>
            <a:srgbClr val="A4A3A4"/>
          </p15:clr>
        </p15:guide>
        <p15:guide id="36" pos="3931" userDrawn="1">
          <p15:clr>
            <a:srgbClr val="A4A3A4"/>
          </p15:clr>
        </p15:guide>
        <p15:guide id="37" pos="4342" userDrawn="1">
          <p15:clr>
            <a:srgbClr val="A4A3A4"/>
          </p15:clr>
        </p15:guide>
        <p15:guide id="38" pos="4531" userDrawn="1">
          <p15:clr>
            <a:srgbClr val="A4A3A4"/>
          </p15:clr>
        </p15:guide>
        <p15:guide id="39" orient="horz" pos="2387" userDrawn="1">
          <p15:clr>
            <a:srgbClr val="FBAE40"/>
          </p15:clr>
        </p15:guide>
        <p15:guide id="40" orient="horz" pos="2750" userDrawn="1">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8E7C70E-A3DB-4720-8D7C-74F8E2BCBEF0}"/>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42" name="TextBox 41">
            <a:extLst>
              <a:ext uri="{FF2B5EF4-FFF2-40B4-BE49-F238E27FC236}">
                <a16:creationId xmlns:a16="http://schemas.microsoft.com/office/drawing/2014/main" id="{B176D86D-9B54-4750-A72F-5E23731EEE15}"/>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43" name="TextBox 42">
            <a:extLst>
              <a:ext uri="{FF2B5EF4-FFF2-40B4-BE49-F238E27FC236}">
                <a16:creationId xmlns:a16="http://schemas.microsoft.com/office/drawing/2014/main" id="{A8B221D8-BA3D-4684-9264-0CC671607DE4}"/>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44" name="TextBox 43">
            <a:extLst>
              <a:ext uri="{FF2B5EF4-FFF2-40B4-BE49-F238E27FC236}">
                <a16:creationId xmlns:a16="http://schemas.microsoft.com/office/drawing/2014/main" id="{2CB39055-9582-4FCA-946B-E8750600445A}"/>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45" name="TextBox 44">
            <a:extLst>
              <a:ext uri="{FF2B5EF4-FFF2-40B4-BE49-F238E27FC236}">
                <a16:creationId xmlns:a16="http://schemas.microsoft.com/office/drawing/2014/main" id="{67A4EE4C-BDE4-48FC-AABF-AA02C680E9B8}"/>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46" name="TextBox 45">
            <a:extLst>
              <a:ext uri="{FF2B5EF4-FFF2-40B4-BE49-F238E27FC236}">
                <a16:creationId xmlns:a16="http://schemas.microsoft.com/office/drawing/2014/main" id="{B0D888E8-B804-45A8-A0EB-0533EC779914}"/>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47" name="TextBox 46">
            <a:extLst>
              <a:ext uri="{FF2B5EF4-FFF2-40B4-BE49-F238E27FC236}">
                <a16:creationId xmlns:a16="http://schemas.microsoft.com/office/drawing/2014/main" id="{BF6C7480-D62B-4229-BE70-361E7489DEBE}"/>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48" name="TextBox 47">
            <a:extLst>
              <a:ext uri="{FF2B5EF4-FFF2-40B4-BE49-F238E27FC236}">
                <a16:creationId xmlns:a16="http://schemas.microsoft.com/office/drawing/2014/main" id="{97146806-EE78-41DC-8C1C-B48D6F75C300}"/>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49" name="TextBox 48">
            <a:extLst>
              <a:ext uri="{FF2B5EF4-FFF2-40B4-BE49-F238E27FC236}">
                <a16:creationId xmlns:a16="http://schemas.microsoft.com/office/drawing/2014/main" id="{82C0599C-B44E-418D-AC7E-31926CE30E27}"/>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50" name="TextBox 49">
            <a:extLst>
              <a:ext uri="{FF2B5EF4-FFF2-40B4-BE49-F238E27FC236}">
                <a16:creationId xmlns:a16="http://schemas.microsoft.com/office/drawing/2014/main" id="{CD7CB546-DEBA-41B1-9A5D-934EC1BFF0F8}"/>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51" name="TextBox 50">
            <a:extLst>
              <a:ext uri="{FF2B5EF4-FFF2-40B4-BE49-F238E27FC236}">
                <a16:creationId xmlns:a16="http://schemas.microsoft.com/office/drawing/2014/main" id="{354DBD43-A999-4507-81D6-8372BDB2608C}"/>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52" name="TextBox 51">
            <a:extLst>
              <a:ext uri="{FF2B5EF4-FFF2-40B4-BE49-F238E27FC236}">
                <a16:creationId xmlns:a16="http://schemas.microsoft.com/office/drawing/2014/main" id="{C3347527-421C-4E72-A790-6A1EE01676B2}"/>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cxnSp>
        <p:nvCxnSpPr>
          <p:cNvPr id="53" name="Straight Connector 52">
            <a:extLst>
              <a:ext uri="{FF2B5EF4-FFF2-40B4-BE49-F238E27FC236}">
                <a16:creationId xmlns:a16="http://schemas.microsoft.com/office/drawing/2014/main" id="{3570D141-697D-485F-9D13-AE482A29EE5D}"/>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17A2D3A-E2DD-4C14-8078-0D1AAA0FA886}"/>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B009ACD-53E0-4826-BA4E-3B736824907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652D74C-7A8A-4732-BA87-BDB8492D329D}"/>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55D3189-49DF-4988-8395-9352C9EBABE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87F111B-08B2-47B2-8F23-EE53B8D5C29B}"/>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02B4AB-9FFE-4885-9BA4-E4236F30E62D}"/>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8E91FCA-832D-47CF-9921-C44E1F5561FE}"/>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A2AE325-D84D-4088-AD82-B2ECCBB3FB2A}"/>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C72A63D-0F1F-4461-8183-2D45CBCE1E7E}"/>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3E501A0-0865-4901-912A-2CEC596AB6E5}"/>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F7B16AA-6363-41BB-B372-C017033BE424}"/>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1299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161" userDrawn="1">
          <p15:clr>
            <a:srgbClr val="A4A3A4"/>
          </p15:clr>
        </p15:guide>
        <p15:guide id="34" pos="3348" userDrawn="1">
          <p15:clr>
            <a:srgbClr val="A4A3A4"/>
          </p15:clr>
        </p15:guide>
        <p15:guide id="35" pos="3754" userDrawn="1">
          <p15:clr>
            <a:srgbClr val="A4A3A4"/>
          </p15:clr>
        </p15:guide>
        <p15:guide id="36" pos="3931" userDrawn="1">
          <p15:clr>
            <a:srgbClr val="A4A3A4"/>
          </p15:clr>
        </p15:guide>
        <p15:guide id="37" pos="4342" userDrawn="1">
          <p15:clr>
            <a:srgbClr val="A4A3A4"/>
          </p15:clr>
        </p15:guide>
        <p15:guide id="38" pos="4531" userDrawn="1">
          <p15:clr>
            <a:srgbClr val="A4A3A4"/>
          </p15:clr>
        </p15:guide>
        <p15:guide id="39" orient="horz" pos="2387" userDrawn="1">
          <p15:clr>
            <a:srgbClr val="FBAE40"/>
          </p15:clr>
        </p15:guide>
        <p15:guide id="40" orient="horz" pos="2750" userDrawn="1">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012FAB7-48A9-4F48-B551-BE557F5B205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42" name="TextBox 41">
            <a:extLst>
              <a:ext uri="{FF2B5EF4-FFF2-40B4-BE49-F238E27FC236}">
                <a16:creationId xmlns:a16="http://schemas.microsoft.com/office/drawing/2014/main" id="{60952F9D-9BBB-456F-AD3E-A0F67B4A0495}"/>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43" name="TextBox 42">
            <a:extLst>
              <a:ext uri="{FF2B5EF4-FFF2-40B4-BE49-F238E27FC236}">
                <a16:creationId xmlns:a16="http://schemas.microsoft.com/office/drawing/2014/main" id="{63866EA3-1E01-4B58-BF4D-8C948F3EB346}"/>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44" name="TextBox 43">
            <a:extLst>
              <a:ext uri="{FF2B5EF4-FFF2-40B4-BE49-F238E27FC236}">
                <a16:creationId xmlns:a16="http://schemas.microsoft.com/office/drawing/2014/main" id="{DB6C93C0-CCB9-4A0D-A1E5-FBA92A5701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45" name="TextBox 44">
            <a:extLst>
              <a:ext uri="{FF2B5EF4-FFF2-40B4-BE49-F238E27FC236}">
                <a16:creationId xmlns:a16="http://schemas.microsoft.com/office/drawing/2014/main" id="{61AD988E-8071-44CC-93AC-53BCF1529DEA}"/>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46" name="TextBox 45">
            <a:extLst>
              <a:ext uri="{FF2B5EF4-FFF2-40B4-BE49-F238E27FC236}">
                <a16:creationId xmlns:a16="http://schemas.microsoft.com/office/drawing/2014/main" id="{90688599-4B38-4ADE-ABB4-FF51460A3BB3}"/>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47" name="TextBox 46">
            <a:extLst>
              <a:ext uri="{FF2B5EF4-FFF2-40B4-BE49-F238E27FC236}">
                <a16:creationId xmlns:a16="http://schemas.microsoft.com/office/drawing/2014/main" id="{385F03E8-7DA2-4CEF-ADEC-F0F53163C047}"/>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48" name="TextBox 47">
            <a:extLst>
              <a:ext uri="{FF2B5EF4-FFF2-40B4-BE49-F238E27FC236}">
                <a16:creationId xmlns:a16="http://schemas.microsoft.com/office/drawing/2014/main" id="{ABB5FD1D-2409-4B48-8967-E999EBB300DF}"/>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49" name="TextBox 48">
            <a:extLst>
              <a:ext uri="{FF2B5EF4-FFF2-40B4-BE49-F238E27FC236}">
                <a16:creationId xmlns:a16="http://schemas.microsoft.com/office/drawing/2014/main" id="{5C93CBC9-D93E-4A63-B597-3A54EBD15BFF}"/>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50" name="TextBox 49">
            <a:extLst>
              <a:ext uri="{FF2B5EF4-FFF2-40B4-BE49-F238E27FC236}">
                <a16:creationId xmlns:a16="http://schemas.microsoft.com/office/drawing/2014/main" id="{A48EC1D7-4877-46B3-A168-1DBDCB019E7E}"/>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51" name="TextBox 50">
            <a:extLst>
              <a:ext uri="{FF2B5EF4-FFF2-40B4-BE49-F238E27FC236}">
                <a16:creationId xmlns:a16="http://schemas.microsoft.com/office/drawing/2014/main" id="{8CBB281E-662F-4453-9F7E-B185CDEC9C73}"/>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52" name="TextBox 51">
            <a:extLst>
              <a:ext uri="{FF2B5EF4-FFF2-40B4-BE49-F238E27FC236}">
                <a16:creationId xmlns:a16="http://schemas.microsoft.com/office/drawing/2014/main" id="{9FE266AC-8E31-4E4D-A4AC-98DC30F7C343}"/>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cxnSp>
        <p:nvCxnSpPr>
          <p:cNvPr id="53" name="Straight Connector 52">
            <a:extLst>
              <a:ext uri="{FF2B5EF4-FFF2-40B4-BE49-F238E27FC236}">
                <a16:creationId xmlns:a16="http://schemas.microsoft.com/office/drawing/2014/main" id="{6B353F4C-4927-4AB7-BEB8-50CC7967779E}"/>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0DA86C5-FCF6-4E84-A2CA-FEDEAF87A7D7}"/>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F5703DA-0FA4-41CC-8E41-9096B747AFAF}"/>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1579A34-00B8-43DA-B134-96342768E052}"/>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45C99E-3F34-4A3D-B632-5FCC7A811DC5}"/>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2646A82-B2C7-4A19-A572-3006190CA1EC}"/>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9244A8A-2DA3-4FFC-A270-970EF217BB88}"/>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A4287F-F24B-4CF6-829B-0F98F7038BC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D5457E2-8E77-4AAB-81EC-9876AD548BFD}"/>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E4B2A77-B6CD-4EB9-AA5F-3C45DB071D19}"/>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EC54292-9749-439C-BE46-0F7D83E1D8F7}"/>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290ED56-6CD2-489F-8DC5-C8AAE00C2C8D}"/>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3554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161" userDrawn="1">
          <p15:clr>
            <a:srgbClr val="A4A3A4"/>
          </p15:clr>
        </p15:guide>
        <p15:guide id="34" pos="3348" userDrawn="1">
          <p15:clr>
            <a:srgbClr val="A4A3A4"/>
          </p15:clr>
        </p15:guide>
        <p15:guide id="35" pos="3754" userDrawn="1">
          <p15:clr>
            <a:srgbClr val="A4A3A4"/>
          </p15:clr>
        </p15:guide>
        <p15:guide id="36" pos="3931" userDrawn="1">
          <p15:clr>
            <a:srgbClr val="A4A3A4"/>
          </p15:clr>
        </p15:guide>
        <p15:guide id="37" pos="4342" userDrawn="1">
          <p15:clr>
            <a:srgbClr val="A4A3A4"/>
          </p15:clr>
        </p15:guide>
        <p15:guide id="38" pos="4531" userDrawn="1">
          <p15:clr>
            <a:srgbClr val="A4A3A4"/>
          </p15:clr>
        </p15:guide>
        <p15:guide id="39" orient="horz" pos="2387" userDrawn="1">
          <p15:clr>
            <a:srgbClr val="FBAE40"/>
          </p15:clr>
        </p15:guide>
        <p15:guide id="40" orient="horz" pos="2750" userDrawn="1">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cxnSp>
        <p:nvCxnSpPr>
          <p:cNvPr id="52" name="Straight Connector 51">
            <a:extLst>
              <a:ext uri="{FF2B5EF4-FFF2-40B4-BE49-F238E27FC236}">
                <a16:creationId xmlns:a16="http://schemas.microsoft.com/office/drawing/2014/main" id="{445470D3-5A7F-441B-B483-BA9002BBAC17}"/>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BBA94EB-D0F7-44D4-8C80-DCBD91060C1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3F95B6F-49B4-42EF-AC7D-97C92C744B07}"/>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D6C3760-EE85-4E34-902B-6BF15ABBAD3E}"/>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32EA68A-6FB6-4612-932B-A94FB5BDA35F}"/>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023F817-BE9F-4DAB-BAFE-E38B5D3F2456}"/>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4E1F77B-2E16-4EB0-9C8D-24AA87E68E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7A3ADBC-5ECD-432B-8E7F-CDEA9ACC2381}"/>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6C0CAB0-6961-416F-8B05-6AD6E5378A6E}"/>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AE64DC-12AD-4050-A360-2BFD7AC8302B}"/>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EDD9808-A243-4266-9857-0884AF9145AD}"/>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EAE1FF8-11DC-4DF3-AC92-FAC50E6B7F3A}"/>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09162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754" userDrawn="1">
          <p15:clr>
            <a:srgbClr val="A4A3A4"/>
          </p15:clr>
        </p15:guide>
        <p15:guide id="34" pos="3931" userDrawn="1">
          <p15:clr>
            <a:srgbClr val="A4A3A4"/>
          </p15:clr>
        </p15:guide>
        <p15:guide id="35" orient="horz" pos="2387" userDrawn="1">
          <p15:clr>
            <a:srgbClr val="FBAE40"/>
          </p15:clr>
        </p15:guide>
        <p15:guide id="36" orient="horz" pos="2750" userDrawn="1">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52" name="Straight Connector 51">
            <a:extLst>
              <a:ext uri="{FF2B5EF4-FFF2-40B4-BE49-F238E27FC236}">
                <a16:creationId xmlns:a16="http://schemas.microsoft.com/office/drawing/2014/main" id="{333C567F-2BE6-452F-9161-A19999A8BEE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816001F-8349-4996-93F6-666170A7A3D2}"/>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8615303-D0B0-4DDE-A7EF-DF953C9C019A}"/>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C953F94-1BF9-4BDF-8F31-3C76B239407B}"/>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740F7A0-8FF2-4650-919C-D9C10C7C5A9F}"/>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043044-6EED-439F-8E35-1E0A05E9149C}"/>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795F3B3-AFB4-4C47-8DDB-B7A75E2FB38B}"/>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5B229E-283C-462C-9128-93ED6EEB7518}"/>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2F71396-347C-423E-B333-86C5E42DFC4C}"/>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DADEB4F-6910-4095-9374-8EE659202DFB}"/>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3967F52-43DF-4B9B-9ADA-6862816ACF45}"/>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8C85F2-6CE3-49BC-96EC-C341EB96A561}"/>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37688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754" userDrawn="1">
          <p15:clr>
            <a:srgbClr val="A4A3A4"/>
          </p15:clr>
        </p15:guide>
        <p15:guide id="34" pos="3931" userDrawn="1">
          <p15:clr>
            <a:srgbClr val="A4A3A4"/>
          </p15:clr>
        </p15:guide>
        <p15:guide id="35" orient="horz" pos="2387" userDrawn="1">
          <p15:clr>
            <a:srgbClr val="FBAE40"/>
          </p15:clr>
        </p15:guide>
        <p15:guide id="36" orient="horz" pos="2750" userDrawn="1">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
        <p:nvSpPr>
          <p:cNvPr id="23" name="Rectangle 22">
            <a:extLst>
              <a:ext uri="{FF2B5EF4-FFF2-40B4-BE49-F238E27FC236}">
                <a16:creationId xmlns:a16="http://schemas.microsoft.com/office/drawing/2014/main" id="{5EEFDFAC-A107-45C6-8D81-57E972C57B4D}"/>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BF0647EC-6D6A-4694-8B41-9E15FD1C0154}"/>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742759-512E-4D47-B843-885E57884660}"/>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17C80D-47BA-4954-BE2D-6E8329A7C1E5}"/>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B21695A-414D-4076-BEDA-3166E7787411}"/>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168C7B6-93DA-47A9-A95B-5C162E4DDC32}"/>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641C03-2B1A-4F8E-B1AB-4D47FB5C4874}"/>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63732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754" userDrawn="1">
          <p15:clr>
            <a:srgbClr val="A4A3A4"/>
          </p15:clr>
        </p15:guide>
        <p15:guide id="34" pos="3931" userDrawn="1">
          <p15:clr>
            <a:srgbClr val="A4A3A4"/>
          </p15:clr>
        </p15:guide>
        <p15:guide id="35" orient="horz" pos="2387" userDrawn="1">
          <p15:clr>
            <a:srgbClr val="FBAE40"/>
          </p15:clr>
        </p15:guide>
        <p15:guide id="36" orient="horz" pos="2750" userDrawn="1">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Box 6">
            <a:extLst>
              <a:ext uri="{FF2B5EF4-FFF2-40B4-BE49-F238E27FC236}">
                <a16:creationId xmlns:a16="http://schemas.microsoft.com/office/drawing/2014/main" id="{9796CBC8-9B85-4CB1-B295-F14F73D43E9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8011329"/>
      </p:ext>
    </p:extLst>
  </p:cSld>
  <p:clrMapOvr>
    <a:masterClrMapping/>
  </p:clrMapOvr>
  <p:transition>
    <p:fade/>
  </p:transition>
  <p:extLst>
    <p:ext uri="{DCECCB84-F9BA-43D5-87BE-67443E8EF086}">
      <p15:sldGuideLst xmlns:p15="http://schemas.microsoft.com/office/powerpoint/2012/main">
        <p15:guide id="7" orient="horz" pos="1968">
          <p15:clr>
            <a:srgbClr val="5ACBF0"/>
          </p15:clr>
        </p15:guide>
        <p15:guide id="8" orient="horz" pos="2226">
          <p15:clr>
            <a:srgbClr val="5ACBF0"/>
          </p15:clr>
        </p15:guide>
        <p15:guide id="11" pos="2993">
          <p15:clr>
            <a:srgbClr val="5ACBF0"/>
          </p15:clr>
        </p15:guide>
        <p15:guide id="12" pos="3543">
          <p15:clr>
            <a:srgbClr val="A4A3A4"/>
          </p15:clr>
        </p15:guide>
        <p15:guide id="13" pos="3360" userDrawn="1">
          <p15:clr>
            <a:srgbClr val="5ACBF0"/>
          </p15:clr>
        </p15:guide>
        <p15:guide id="14" pos="3729" userDrawn="1">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81082044-A541-44CF-AD29-E3A8865B0E34}"/>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7643643"/>
      </p:ext>
    </p:extLst>
  </p:cSld>
  <p:clrMapOvr>
    <a:masterClrMapping/>
  </p:clrMapOvr>
  <p:transition>
    <p:fade/>
  </p:transition>
  <p:extLst>
    <p:ext uri="{DCECCB84-F9BA-43D5-87BE-67443E8EF086}">
      <p15:sldGuideLst xmlns:p15="http://schemas.microsoft.com/office/powerpoint/2012/main">
        <p15:guide id="6" pos="2991">
          <p15:clr>
            <a:srgbClr val="5ACBF0"/>
          </p15:clr>
        </p15:guide>
        <p15:guide id="8" pos="3544">
          <p15:clr>
            <a:srgbClr val="A4A3A4"/>
          </p15:clr>
        </p15:guide>
        <p15:guide id="9" pos="3360" userDrawn="1">
          <p15:clr>
            <a:srgbClr val="5ACBF0"/>
          </p15:clr>
        </p15:guide>
        <p15:guide id="10" orient="horz" pos="2160" userDrawn="1">
          <p15:clr>
            <a:srgbClr val="5ACBF0"/>
          </p15:clr>
        </p15:guide>
        <p15:guide id="11" pos="3728" userDrawn="1">
          <p15:clr>
            <a:srgbClr val="C35E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02558BFC-9D49-48EF-A251-DE1409D999D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0033"/>
      </p:ext>
    </p:extLst>
  </p:cSld>
  <p:clrMapOvr>
    <a:masterClrMapping/>
  </p:clrMapOvr>
  <p:transition>
    <p:fade/>
  </p:transition>
  <p:extLst>
    <p:ext uri="{DCECCB84-F9BA-43D5-87BE-67443E8EF086}">
      <p15:sldGuideLst xmlns:p15="http://schemas.microsoft.com/office/powerpoint/2012/main">
        <p15:guide id="3" orient="horz" pos="1877">
          <p15:clr>
            <a:srgbClr val="5ACBF0"/>
          </p15:clr>
        </p15:guide>
        <p15:guide id="4" pos="3731">
          <p15:clr>
            <a:srgbClr val="C35EA4"/>
          </p15:clr>
        </p15:guide>
        <p15:guide id="5" pos="2993">
          <p15:clr>
            <a:srgbClr val="5ACBF0"/>
          </p15:clr>
        </p15:guide>
        <p15:guide id="6" pos="3547">
          <p15:clr>
            <a:srgbClr val="A4A3A4"/>
          </p15:clr>
        </p15:guide>
        <p15:guide id="7" pos="3360" userDrawn="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7924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30" orient="horz" pos="288">
          <p15:clr>
            <a:srgbClr val="5ACBF0"/>
          </p15:clr>
        </p15:guide>
        <p15:guide id="31" pos="4342" userDrawn="1">
          <p15:clr>
            <a:srgbClr val="A4A3A4"/>
          </p15:clr>
        </p15:guide>
        <p15:guide id="32" pos="4531" userDrawn="1">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73743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30" orient="horz" pos="288">
          <p15:clr>
            <a:srgbClr val="5ACBF0"/>
          </p15:clr>
        </p15:guide>
        <p15:guide id="31" pos="3160" userDrawn="1">
          <p15:clr>
            <a:srgbClr val="A4A3A4"/>
          </p15:clr>
        </p15:guide>
        <p15:guide id="32" pos="3341" userDrawn="1">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2BF2D4C9-F677-4B47-9345-B7025B4FDA2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633220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BD682EF4-8EF9-4365-A391-0C7B2364F19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14107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3ABF92B2-0EDD-41B8-9AD2-26F5D95429E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09346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a:stretch>
            <a:fillRect/>
          </a:stretch>
        </p:blipFill>
        <p:spPr bwMode="black">
          <a:xfrm>
            <a:off x="584200" y="585788"/>
            <a:ext cx="1366245" cy="292608"/>
          </a:xfrm>
          <a:prstGeom prst="rect">
            <a:avLst/>
          </a:prstGeom>
        </p:spPr>
      </p:pic>
      <p:sp>
        <p:nvSpPr>
          <p:cNvPr id="10" name="TextBox 9">
            <a:extLst>
              <a:ext uri="{FF2B5EF4-FFF2-40B4-BE49-F238E27FC236}">
                <a16:creationId xmlns:a16="http://schemas.microsoft.com/office/drawing/2014/main" id="{6CC374D3-4A2C-4C88-BAF7-24936580B36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1" name="Title 1">
            <a:extLst>
              <a:ext uri="{FF2B5EF4-FFF2-40B4-BE49-F238E27FC236}">
                <a16:creationId xmlns:a16="http://schemas.microsoft.com/office/drawing/2014/main" id="{72EEA300-F1B6-48FB-A4F0-FD11F32D7A06}"/>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pic>
        <p:nvPicPr>
          <p:cNvPr id="12" name="MS logo white - EMF" descr="Microsoft logo white text version">
            <a:extLst>
              <a:ext uri="{FF2B5EF4-FFF2-40B4-BE49-F238E27FC236}">
                <a16:creationId xmlns:a16="http://schemas.microsoft.com/office/drawing/2014/main" id="{9C58230A-58DB-41DA-A5E4-DA04B73FDD1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4758135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4C28717A-B5E5-49B0-A113-6AEB9915F20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8835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5AD4F1A0-2FEE-4BD5-BD09-643B4032784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896873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EC7911C5-7D9C-4770-BFDC-E4E2EA6B2CF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86094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1941E162-8825-45F8-8798-6EF77E87824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95354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Box 7">
            <a:extLst>
              <a:ext uri="{FF2B5EF4-FFF2-40B4-BE49-F238E27FC236}">
                <a16:creationId xmlns:a16="http://schemas.microsoft.com/office/drawing/2014/main" id="{E7022D75-7BC1-4EDE-858C-A475E1183E9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7037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5" name="TextBox 14">
            <a:extLst>
              <a:ext uri="{FF2B5EF4-FFF2-40B4-BE49-F238E27FC236}">
                <a16:creationId xmlns:a16="http://schemas.microsoft.com/office/drawing/2014/main" id="{D7A713CD-B934-4272-A1E0-5D27110A2C9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38425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7" name="TextBox 16">
            <a:extLst>
              <a:ext uri="{FF2B5EF4-FFF2-40B4-BE49-F238E27FC236}">
                <a16:creationId xmlns:a16="http://schemas.microsoft.com/office/drawing/2014/main" id="{06F0508B-035E-4C92-932C-2A89FE339D3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14223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Box 7">
            <a:extLst>
              <a:ext uri="{FF2B5EF4-FFF2-40B4-BE49-F238E27FC236}">
                <a16:creationId xmlns:a16="http://schemas.microsoft.com/office/drawing/2014/main" id="{80474DDB-39C4-4E9C-BEC9-FBA190A2665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5345243"/>
      </p:ext>
    </p:extLst>
  </p:cSld>
  <p:clrMapOvr>
    <a:masterClrMapping/>
  </p:clrMapOvr>
  <p:transition>
    <p:fade/>
  </p:transition>
  <p:extLst>
    <p:ext uri="{DCECCB84-F9BA-43D5-87BE-67443E8EF086}">
      <p15:sldGuideLst xmlns:p15="http://schemas.microsoft.com/office/powerpoint/2012/main">
        <p15:guide id="2" orient="horz" pos="1440">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7" orient="horz" pos="720" userDrawn="1">
          <p15:clr>
            <a:srgbClr val="5ACBF0"/>
          </p15:clr>
        </p15:guide>
        <p15:guide id="18" orient="horz" pos="3209" userDrawn="1">
          <p15:clr>
            <a:srgbClr val="5ACBF0"/>
          </p15:clr>
        </p15:guide>
        <p15:guide id="19" orient="horz" userDrawn="1">
          <p15:clr>
            <a:srgbClr val="5ACBF0"/>
          </p15:clr>
        </p15:guide>
        <p15:guide id="20" pos="3451" userDrawn="1">
          <p15:clr>
            <a:srgbClr val="5ACBF0"/>
          </p15:clr>
        </p15:guide>
        <p15:guide id="21" pos="4229" userDrawn="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1E73166E-6EAF-4071-9FB3-1CDD40444BA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436723"/>
      </p:ext>
    </p:extLst>
  </p:cSld>
  <p:clrMapOvr>
    <a:masterClrMapping/>
  </p:clrMapOvr>
  <p:transition>
    <p:fade/>
  </p:transition>
  <p:extLst>
    <p:ext uri="{DCECCB84-F9BA-43D5-87BE-67443E8EF086}">
      <p15:sldGuideLst xmlns:p15="http://schemas.microsoft.com/office/powerpoint/2012/main">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9" orient="horz" pos="720" userDrawn="1">
          <p15:clr>
            <a:srgbClr val="5ACBF0"/>
          </p15:clr>
        </p15:guide>
        <p15:guide id="20" orient="horz" pos="1074" userDrawn="1">
          <p15:clr>
            <a:srgbClr val="5ACBF0"/>
          </p15:clr>
        </p15:guide>
        <p15:guide id="21" pos="2168" userDrawn="1">
          <p15:clr>
            <a:srgbClr val="5ACBF0"/>
          </p15:clr>
        </p15:guide>
        <p15:guide id="22" pos="2944" userDrawn="1">
          <p15:clr>
            <a:srgbClr val="5ACBF0"/>
          </p15:clr>
        </p15:guide>
        <p15:guide id="23" pos="4738" userDrawn="1">
          <p15:clr>
            <a:srgbClr val="5ACBF0"/>
          </p15:clr>
        </p15:guide>
        <p15:guide id="24" pos="5514" userDrawn="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0" name="TextBox 19">
            <a:extLst>
              <a:ext uri="{FF2B5EF4-FFF2-40B4-BE49-F238E27FC236}">
                <a16:creationId xmlns:a16="http://schemas.microsoft.com/office/drawing/2014/main" id="{E9AE7146-3AD4-465F-A997-15CE7FCB097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22869"/>
      </p:ext>
    </p:extLst>
  </p:cSld>
  <p:clrMapOvr>
    <a:masterClrMapping/>
  </p:clrMapOvr>
  <p:transition>
    <p:fade/>
  </p:transition>
  <p:extLst>
    <p:ext uri="{DCECCB84-F9BA-43D5-87BE-67443E8EF086}">
      <p15:sldGuideLst xmlns:p15="http://schemas.microsoft.com/office/powerpoint/2012/main">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22" orient="horz" pos="720" userDrawn="1">
          <p15:clr>
            <a:srgbClr val="5ACBF0"/>
          </p15:clr>
        </p15:guide>
        <p15:guide id="23" orient="horz" userDrawn="1">
          <p15:clr>
            <a:srgbClr val="5ACBF0"/>
          </p15:clr>
        </p15:guide>
        <p15:guide id="24" pos="1524" userDrawn="1">
          <p15:clr>
            <a:srgbClr val="5ACBF0"/>
          </p15:clr>
        </p15:guide>
        <p15:guide id="25" pos="2298" userDrawn="1">
          <p15:clr>
            <a:srgbClr val="5ACBF0"/>
          </p15:clr>
        </p15:guide>
        <p15:guide id="26" pos="3450" userDrawn="1">
          <p15:clr>
            <a:srgbClr val="5ACBF0"/>
          </p15:clr>
        </p15:guide>
        <p15:guide id="27" pos="4230" userDrawn="1">
          <p15:clr>
            <a:srgbClr val="5ACBF0"/>
          </p15:clr>
        </p15:guide>
        <p15:guide id="28" pos="5380" userDrawn="1">
          <p15:clr>
            <a:srgbClr val="5ACBF0"/>
          </p15:clr>
        </p15:guide>
        <p15:guide id="29" pos="6156" userDrawn="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2" name="TextBox 21">
            <a:extLst>
              <a:ext uri="{FF2B5EF4-FFF2-40B4-BE49-F238E27FC236}">
                <a16:creationId xmlns:a16="http://schemas.microsoft.com/office/drawing/2014/main" id="{79FBAD94-6750-4185-8147-506767D08A8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5892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B20F2EB6-669F-4ECF-89A6-26647C7024C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23516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9" name="TextBox 18">
            <a:extLst>
              <a:ext uri="{FF2B5EF4-FFF2-40B4-BE49-F238E27FC236}">
                <a16:creationId xmlns:a16="http://schemas.microsoft.com/office/drawing/2014/main" id="{082B5DFF-84C5-4DDC-BD61-2D94F5AE215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13137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1" name="TextBox 20">
            <a:extLst>
              <a:ext uri="{FF2B5EF4-FFF2-40B4-BE49-F238E27FC236}">
                <a16:creationId xmlns:a16="http://schemas.microsoft.com/office/drawing/2014/main" id="{B07FBE42-A76A-4424-95AD-D316147256A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52136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10" pos="2926">
          <p15:clr>
            <a:srgbClr val="5ACBF0"/>
          </p15:clr>
        </p15:guide>
        <p15:guide id="14" orient="horz" pos="1440">
          <p15:clr>
            <a:srgbClr val="5ACBF0"/>
          </p15:clr>
        </p15:guide>
        <p15:guide id="17" orient="horz" pos="2664" userDrawn="1">
          <p15:clr>
            <a:srgbClr val="5ACBF0"/>
          </p15:clr>
        </p15:guide>
        <p15:guide id="18" pos="6216" userDrawn="1">
          <p15:clr>
            <a:srgbClr val="5ACBF0"/>
          </p15:clr>
        </p15:guide>
        <p15:guide id="19" pos="5850" userDrawn="1">
          <p15:clr>
            <a:srgbClr val="5ACBF0"/>
          </p15:clr>
        </p15:guide>
        <p15:guide id="20" pos="4392" userDrawn="1">
          <p15:clr>
            <a:srgbClr val="5ACBF0"/>
          </p15:clr>
        </p15:guide>
        <p15:guide id="21" pos="3292" userDrawn="1">
          <p15:clr>
            <a:srgbClr val="5ACBF0"/>
          </p15:clr>
        </p15:guide>
        <p15:guide id="22" pos="4754" userDrawn="1">
          <p15:clr>
            <a:srgbClr val="5ACBF0"/>
          </p15:clr>
        </p15:guide>
        <p15:guide id="23" pos="1464" userDrawn="1">
          <p15:clr>
            <a:srgbClr val="5ACBF0"/>
          </p15:clr>
        </p15:guide>
        <p15:guide id="24" pos="1830" userDrawn="1">
          <p15:clr>
            <a:srgbClr val="5ACBF0"/>
          </p15:clr>
        </p15:guide>
        <p15:guide id="25" orient="horz" pos="2533" userDrawn="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921769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
        <p:nvSpPr>
          <p:cNvPr id="8" name="Rectangle 7">
            <a:extLst>
              <a:ext uri="{FF2B5EF4-FFF2-40B4-BE49-F238E27FC236}">
                <a16:creationId xmlns:a16="http://schemas.microsoft.com/office/drawing/2014/main" id="{08999588-777A-49D2-83A1-F8C94F3E6537}"/>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37622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
        <p:nvSpPr>
          <p:cNvPr id="7" name="TextBox 6">
            <a:extLst>
              <a:ext uri="{FF2B5EF4-FFF2-40B4-BE49-F238E27FC236}">
                <a16:creationId xmlns:a16="http://schemas.microsoft.com/office/drawing/2014/main" id="{E6EA1A71-2AFD-4EC5-B8A4-CE9CA1B9C5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24706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8" pos="4936">
          <p15:clr>
            <a:srgbClr val="5ACBF0"/>
          </p15:clr>
        </p15:guide>
        <p15:guide id="9" pos="5123">
          <p15:clr>
            <a:srgbClr val="5ACBF0"/>
          </p15:clr>
        </p15:guide>
        <p15:guide id="13" pos="733" userDrawn="1">
          <p15:clr>
            <a:srgbClr val="5ACBF0"/>
          </p15:clr>
        </p15:guide>
        <p15:guide id="14" pos="4747" userDrawn="1">
          <p15:clr>
            <a:srgbClr val="5ACBF0"/>
          </p15:clr>
        </p15:guide>
        <p15:guide id="15" orient="horz" pos="3465" userDrawn="1">
          <p15:clr>
            <a:srgbClr val="5ACBF0"/>
          </p15:clr>
        </p15:guide>
        <p15:guide id="16" orient="horz" pos="1956" userDrawn="1">
          <p15:clr>
            <a:srgbClr val="FBAE40"/>
          </p15:clr>
        </p15:guide>
        <p15:guide id="17" pos="1096" userDrawn="1">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F13907A-8AFE-408A-8F71-FEA7CB8ADF8B}"/>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8F9FDD-D3BE-4BB8-8490-AFE5BB07E134}"/>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11" name="Straight Connector 10">
            <a:extLst>
              <a:ext uri="{FF2B5EF4-FFF2-40B4-BE49-F238E27FC236}">
                <a16:creationId xmlns:a16="http://schemas.microsoft.com/office/drawing/2014/main" id="{849B64D5-252C-4EAF-94FA-6C142EFB42B8}"/>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639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D524A2A6-4AA4-4AD7-BAD4-903528B6C61A}"/>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91C0901-7D0E-4210-AA90-8A4E4DFE30C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06800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EE5986A5-012D-49BE-82EE-7FDEC440994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12640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08279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161" userDrawn="1">
          <p15:clr>
            <a:srgbClr val="A4A3A4"/>
          </p15:clr>
        </p15:guide>
        <p15:guide id="32" pos="3348" userDrawn="1">
          <p15:clr>
            <a:srgbClr val="A4A3A4"/>
          </p15:clr>
        </p15:guide>
        <p15:guide id="33" pos="3754" userDrawn="1">
          <p15:clr>
            <a:srgbClr val="A4A3A4"/>
          </p15:clr>
        </p15:guide>
        <p15:guide id="34" pos="3931" userDrawn="1">
          <p15:clr>
            <a:srgbClr val="A4A3A4"/>
          </p15:clr>
        </p15:guide>
        <p15:guide id="35" pos="4342" userDrawn="1">
          <p15:clr>
            <a:srgbClr val="A4A3A4"/>
          </p15:clr>
        </p15:guide>
        <p15:guide id="36" pos="4531" userDrawn="1">
          <p15:clr>
            <a:srgbClr val="A4A3A4"/>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9062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guide id="31" pos="3754" userDrawn="1">
          <p15:clr>
            <a:srgbClr val="A4A3A4"/>
          </p15:clr>
        </p15:guide>
        <p15:guide id="32" pos="3931" userDrawn="1">
          <p15:clr>
            <a:srgbClr val="A4A3A4"/>
          </p15:clr>
        </p15:guide>
        <p15:guide id="33" pos="4342" userDrawn="1">
          <p15:clr>
            <a:srgbClr val="A4A3A4"/>
          </p15:clr>
        </p15:guide>
        <p15:guide id="34" pos="4531" userDrawn="1">
          <p15:clr>
            <a:srgbClr val="A4A3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Rectangle 6">
            <a:extLst>
              <a:ext uri="{FF2B5EF4-FFF2-40B4-BE49-F238E27FC236}">
                <a16:creationId xmlns:a16="http://schemas.microsoft.com/office/drawing/2014/main" id="{2502EE5A-694B-40B6-A3DB-2FC13F94CF05}"/>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D706A557-B748-437A-814D-BA0040E8B3D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55541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1" name="Rectangle 10">
            <a:extLst>
              <a:ext uri="{FF2B5EF4-FFF2-40B4-BE49-F238E27FC236}">
                <a16:creationId xmlns:a16="http://schemas.microsoft.com/office/drawing/2014/main" id="{12139E0E-290F-4ADA-AD6B-95BC2BDA13F9}"/>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F015E126-5763-40BD-BDBE-7B91C0E9C83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87388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17" name="Rectangle 16">
            <a:extLst>
              <a:ext uri="{FF2B5EF4-FFF2-40B4-BE49-F238E27FC236}">
                <a16:creationId xmlns:a16="http://schemas.microsoft.com/office/drawing/2014/main" id="{1B9EB568-7505-4030-A7BF-6F400935519A}"/>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5B4C818A-5FB4-4953-9659-4676120FA6B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08554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Rectangle 6">
            <a:extLst>
              <a:ext uri="{FF2B5EF4-FFF2-40B4-BE49-F238E27FC236}">
                <a16:creationId xmlns:a16="http://schemas.microsoft.com/office/drawing/2014/main" id="{D5B458A6-C8DB-44A0-A97F-C29783D275AA}"/>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2FBBCADC-AB1A-489C-A1FB-D3FC7541A2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13882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
        <p:nvSpPr>
          <p:cNvPr id="8" name="Rectangle 7">
            <a:extLst>
              <a:ext uri="{FF2B5EF4-FFF2-40B4-BE49-F238E27FC236}">
                <a16:creationId xmlns:a16="http://schemas.microsoft.com/office/drawing/2014/main" id="{CC132951-139D-4FB2-A0BB-42CEA2B93C74}"/>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F5283917-8BCE-4C81-809A-4EFFAC65D888}"/>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6913676"/>
      </p:ext>
    </p:extLst>
  </p:cSld>
  <p:clrMapOvr>
    <a:masterClrMapping/>
  </p:clrMapOvr>
  <p:transition>
    <p:fade/>
  </p:transition>
  <p:extLst>
    <p:ext uri="{DCECCB84-F9BA-43D5-87BE-67443E8EF086}">
      <p15:sldGuideLst xmlns:p15="http://schemas.microsoft.com/office/powerpoint/2012/main">
        <p15:guide id="29" orient="horz" pos="2160">
          <p15:clr>
            <a:srgbClr val="5ACBF0"/>
          </p15:clr>
        </p15:guide>
        <p15:guide id="32" pos="4929" userDrawn="1">
          <p15:clr>
            <a:srgbClr val="5ACBF0"/>
          </p15:clr>
        </p15:guide>
        <p15:guide id="33" pos="4566" userDrawn="1">
          <p15:clr>
            <a:srgbClr val="5ACBF0"/>
          </p15:clr>
        </p15:guide>
        <p15:guide id="34" pos="4203" userDrawn="1">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310E28A7-8C9B-4866-8A23-C1B1D5FF5EA5}"/>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2171DB-FB61-4B99-9629-64D3FECE0FA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8888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7" name="Straight Connector 6">
            <a:extLst>
              <a:ext uri="{FF2B5EF4-FFF2-40B4-BE49-F238E27FC236}">
                <a16:creationId xmlns:a16="http://schemas.microsoft.com/office/drawing/2014/main" id="{821EEF82-9914-49D2-9FA6-EDD450F1944A}"/>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6282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28" pos="3840">
          <p15:clr>
            <a:srgbClr val="F26B43"/>
          </p15:clr>
        </p15:guide>
        <p15:guide id="31" pos="3931" userDrawn="1">
          <p15:clr>
            <a:srgbClr val="A4A3A4"/>
          </p15:clr>
        </p15:guide>
        <p15:guide id="32" pos="3454" userDrawn="1">
          <p15:clr>
            <a:srgbClr val="FBAE40"/>
          </p15:clr>
        </p15:guide>
        <p15:guide id="33" pos="4203" userDrawn="1">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16" name="Rectangle 15">
            <a:extLst>
              <a:ext uri="{FF2B5EF4-FFF2-40B4-BE49-F238E27FC236}">
                <a16:creationId xmlns:a16="http://schemas.microsoft.com/office/drawing/2014/main" id="{58F4FEFA-3222-4585-AD06-EAFC7C1B8B1C}"/>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481B8A94-D94B-48DB-A867-ED7A4AC610DA}"/>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548146"/>
      </p:ext>
    </p:extLst>
  </p:cSld>
  <p:clrMapOvr>
    <a:masterClrMapping/>
  </p:clrMapOvr>
  <p:transition>
    <p:fade/>
  </p:transition>
  <p:extLst>
    <p:ext uri="{DCECCB84-F9BA-43D5-87BE-67443E8EF086}">
      <p15:sldGuideLst xmlns:p15="http://schemas.microsoft.com/office/powerpoint/2012/main">
        <p15:guide id="20" pos="4937">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754" userDrawn="1">
          <p15:clr>
            <a:srgbClr val="A4A3A4"/>
          </p15:clr>
        </p15:guide>
        <p15:guide id="34" pos="3931" userDrawn="1">
          <p15:clr>
            <a:srgbClr val="A4A3A4"/>
          </p15:clr>
        </p15:guide>
        <p15:guide id="35" pos="5133" userDrawn="1">
          <p15:clr>
            <a:srgbClr val="A4A3A4"/>
          </p15:clr>
        </p15:guide>
        <p15:guide id="36" orient="horz" pos="777" userDrawn="1">
          <p15:clr>
            <a:srgbClr val="FBAE40"/>
          </p15:clr>
        </p15:guide>
        <p15:guide id="37" orient="horz" pos="1162" userDrawn="1">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
        <p:nvSpPr>
          <p:cNvPr id="12" name="Rectangle 11">
            <a:extLst>
              <a:ext uri="{FF2B5EF4-FFF2-40B4-BE49-F238E27FC236}">
                <a16:creationId xmlns:a16="http://schemas.microsoft.com/office/drawing/2014/main" id="{5C348F6D-4097-411A-B243-812B90075026}"/>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3621163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28" orient="horz" pos="905">
          <p15:clr>
            <a:srgbClr val="5ACBF0"/>
          </p15:clr>
        </p15:guide>
        <p15:guide id="30" orient="horz" pos="288">
          <p15:clr>
            <a:srgbClr val="5ACBF0"/>
          </p15:clr>
        </p15:guide>
        <p15:guide id="33" pos="3161" userDrawn="1">
          <p15:clr>
            <a:srgbClr val="A4A3A4"/>
          </p15:clr>
        </p15:guide>
        <p15:guide id="34" pos="3348" userDrawn="1">
          <p15:clr>
            <a:srgbClr val="A4A3A4"/>
          </p15:clr>
        </p15:guide>
        <p15:guide id="35" pos="4342" userDrawn="1">
          <p15:clr>
            <a:srgbClr val="A4A3A4"/>
          </p15:clr>
        </p15:guide>
        <p15:guide id="36" pos="4531" userDrawn="1">
          <p15:clr>
            <a:srgbClr val="A4A3A4"/>
          </p15:clr>
        </p15:guide>
        <p15:guide id="37" orient="horz" pos="2704" userDrawn="1">
          <p15:clr>
            <a:srgbClr val="5ACBF0"/>
          </p15:clr>
        </p15:guide>
        <p15:guide id="38" pos="6947" userDrawn="1">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
        <p:nvSpPr>
          <p:cNvPr id="20" name="Rectangle 19">
            <a:extLst>
              <a:ext uri="{FF2B5EF4-FFF2-40B4-BE49-F238E27FC236}">
                <a16:creationId xmlns:a16="http://schemas.microsoft.com/office/drawing/2014/main" id="{7AF7E89E-58AC-4EB2-8EAA-9393ABA217FC}"/>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1103142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247314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7" pos="3160" userDrawn="1">
          <p15:clr>
            <a:srgbClr val="FBAE40"/>
          </p15:clr>
        </p15:guide>
        <p15:guide id="28" orient="horz" pos="709" userDrawn="1">
          <p15:clr>
            <a:srgbClr val="FBAE40"/>
          </p15:clr>
        </p15:guide>
        <p15:guide id="29" pos="6834" userDrawn="1">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5528066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7" pos="3160" userDrawn="1">
          <p15:clr>
            <a:srgbClr val="FBAE40"/>
          </p15:clr>
        </p15:guide>
        <p15:guide id="28" orient="horz" pos="709" userDrawn="1">
          <p15:clr>
            <a:srgbClr val="FBAE40"/>
          </p15:clr>
        </p15:guide>
        <p15:guide id="29" pos="6834" userDrawn="1">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extBox 7">
            <a:extLst>
              <a:ext uri="{FF2B5EF4-FFF2-40B4-BE49-F238E27FC236}">
                <a16:creationId xmlns:a16="http://schemas.microsoft.com/office/drawing/2014/main" id="{3E213865-8CE7-4DD3-B0C1-B69F5C4FBC4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TextBox 8">
            <a:extLst>
              <a:ext uri="{FF2B5EF4-FFF2-40B4-BE49-F238E27FC236}">
                <a16:creationId xmlns:a16="http://schemas.microsoft.com/office/drawing/2014/main" id="{72F5E27E-9087-4AA1-967C-0BDE36409A8A}"/>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Tree>
    <p:extLst>
      <p:ext uri="{BB962C8B-B14F-4D97-AF65-F5344CB8AC3E}">
        <p14:creationId xmlns:p14="http://schemas.microsoft.com/office/powerpoint/2010/main" val="4238678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0FB1E94D-0AB6-442B-A8B8-893F68A4DBB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0A2AB7E9-C612-41F4-BD0C-C4018474FF7F}"/>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Tree>
    <p:extLst>
      <p:ext uri="{BB962C8B-B14F-4D97-AF65-F5344CB8AC3E}">
        <p14:creationId xmlns:p14="http://schemas.microsoft.com/office/powerpoint/2010/main" val="3196817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22342FC5-AF83-43AF-B9CF-E35870FC39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C880683E-2387-4803-8063-B2960AFCEF24}"/>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Tree>
    <p:extLst>
      <p:ext uri="{BB962C8B-B14F-4D97-AF65-F5344CB8AC3E}">
        <p14:creationId xmlns:p14="http://schemas.microsoft.com/office/powerpoint/2010/main" val="2069153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36CC71B2-6C6D-4440-94A1-403082936A5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0BF48F59-B2E3-4601-8D6D-DDAB2DD0614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Tree>
    <p:extLst>
      <p:ext uri="{BB962C8B-B14F-4D97-AF65-F5344CB8AC3E}">
        <p14:creationId xmlns:p14="http://schemas.microsoft.com/office/powerpoint/2010/main" val="20824083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8C43D11D-A5D8-4BC4-B2C1-152FF5B3FF6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672C3361-92A0-461D-BD40-B444A5E29ED1}"/>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Tree>
    <p:extLst>
      <p:ext uri="{BB962C8B-B14F-4D97-AF65-F5344CB8AC3E}">
        <p14:creationId xmlns:p14="http://schemas.microsoft.com/office/powerpoint/2010/main" val="39070728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8" name="TextBox 7">
            <a:extLst>
              <a:ext uri="{FF2B5EF4-FFF2-40B4-BE49-F238E27FC236}">
                <a16:creationId xmlns:a16="http://schemas.microsoft.com/office/drawing/2014/main" id="{7EEF5D56-5C98-4FE0-8D8F-40B6A9C9EE9D}"/>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10" name="TextBox 9">
            <a:extLst>
              <a:ext uri="{FF2B5EF4-FFF2-40B4-BE49-F238E27FC236}">
                <a16:creationId xmlns:a16="http://schemas.microsoft.com/office/drawing/2014/main" id="{B82EB3D2-DCAE-4DFD-9B6A-02382A0A1B04}"/>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5961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26C7CDCD-D94C-431D-936C-CF074024368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A8B5910F-0724-4DCA-BD39-95F21449DDA6}"/>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Tree>
    <p:extLst>
      <p:ext uri="{BB962C8B-B14F-4D97-AF65-F5344CB8AC3E}">
        <p14:creationId xmlns:p14="http://schemas.microsoft.com/office/powerpoint/2010/main" val="29140492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B1A21F4A-9DCA-43FF-97CA-B0817541479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75B476FE-5390-412A-8FDD-D98528DD9CDB}"/>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Tree>
    <p:extLst>
      <p:ext uri="{BB962C8B-B14F-4D97-AF65-F5344CB8AC3E}">
        <p14:creationId xmlns:p14="http://schemas.microsoft.com/office/powerpoint/2010/main" val="32839853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AB618EA8-0B10-4424-8E7E-746391C9CEB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4D4BD1C3-A3BD-4F04-BFBB-302DDCC4AF48}"/>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Tree>
    <p:extLst>
      <p:ext uri="{BB962C8B-B14F-4D97-AF65-F5344CB8AC3E}">
        <p14:creationId xmlns:p14="http://schemas.microsoft.com/office/powerpoint/2010/main" val="2816166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F8E8C083-3DB2-4D8E-B017-980E1A80513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6009C8B8-22FE-433E-B20F-F1CB2AAEEB89}"/>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Tree>
    <p:extLst>
      <p:ext uri="{BB962C8B-B14F-4D97-AF65-F5344CB8AC3E}">
        <p14:creationId xmlns:p14="http://schemas.microsoft.com/office/powerpoint/2010/main" val="39755750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7" name="Rectangle 6">
            <a:extLst>
              <a:ext uri="{FF2B5EF4-FFF2-40B4-BE49-F238E27FC236}">
                <a16:creationId xmlns:a16="http://schemas.microsoft.com/office/drawing/2014/main" id="{4E39D6D2-BADC-4201-BA5A-B6EBC7A96633}"/>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392867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7" name="Rectangle 6">
            <a:extLst>
              <a:ext uri="{FF2B5EF4-FFF2-40B4-BE49-F238E27FC236}">
                <a16:creationId xmlns:a16="http://schemas.microsoft.com/office/drawing/2014/main" id="{79FDCE7B-543F-4273-9453-F2BA1927BAB6}"/>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493577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7" name="Rectangle 6">
            <a:extLst>
              <a:ext uri="{FF2B5EF4-FFF2-40B4-BE49-F238E27FC236}">
                <a16:creationId xmlns:a16="http://schemas.microsoft.com/office/drawing/2014/main" id="{8DC2F28E-360F-4755-A604-45A13E0C39D8}"/>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230595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7" name="Rectangle 6">
            <a:extLst>
              <a:ext uri="{FF2B5EF4-FFF2-40B4-BE49-F238E27FC236}">
                <a16:creationId xmlns:a16="http://schemas.microsoft.com/office/drawing/2014/main" id="{9B1BFB4A-A996-4DA4-9BE7-FE55EDE18186}"/>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016637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7" name="Rectangle 6">
            <a:extLst>
              <a:ext uri="{FF2B5EF4-FFF2-40B4-BE49-F238E27FC236}">
                <a16:creationId xmlns:a16="http://schemas.microsoft.com/office/drawing/2014/main" id="{1167CC7D-EB38-4860-81EA-7CD8F59F66AB}"/>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554307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7" name="Rectangle 6">
            <a:extLst>
              <a:ext uri="{FF2B5EF4-FFF2-40B4-BE49-F238E27FC236}">
                <a16:creationId xmlns:a16="http://schemas.microsoft.com/office/drawing/2014/main" id="{62B899D6-1D0C-40A8-AF89-5053E8DCB7EF}"/>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5021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01525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userDrawn="1">
          <p15:clr>
            <a:srgbClr val="FBAE40"/>
          </p15:clr>
        </p15:guide>
        <p15:guide id="6" pos="6135" userDrawn="1">
          <p15:clr>
            <a:srgbClr val="5ACBF0"/>
          </p15:clr>
        </p15:guide>
        <p15:guide id="7" orient="horz" pos="1910" userDrawn="1">
          <p15:clr>
            <a:srgbClr val="5ACBF0"/>
          </p15:clr>
        </p15:guide>
        <p15:guide id="8" orient="horz" pos="2505" userDrawn="1">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83514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850024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userDrawn="1">
          <p15:clr>
            <a:srgbClr val="FBAE40"/>
          </p15:clr>
        </p15:guide>
        <p15:guide id="6" pos="6135" userDrawn="1">
          <p15:clr>
            <a:srgbClr val="5ACBF0"/>
          </p15:clr>
        </p15:guide>
        <p15:guide id="7" orient="horz" pos="1910" userDrawn="1">
          <p15:clr>
            <a:srgbClr val="5ACBF0"/>
          </p15:clr>
        </p15:guide>
        <p15:guide id="8" orient="horz" pos="2505" userDrawn="1">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720009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240370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userDrawn="1">
          <p15:clr>
            <a:srgbClr val="FBAE40"/>
          </p15:clr>
        </p15:guide>
        <p15:guide id="6" pos="6135" userDrawn="1">
          <p15:clr>
            <a:srgbClr val="5ACBF0"/>
          </p15:clr>
        </p15:guide>
        <p15:guide id="7" orient="horz" pos="1910" userDrawn="1">
          <p15:clr>
            <a:srgbClr val="5ACBF0"/>
          </p15:clr>
        </p15:guide>
        <p15:guide id="8" orient="horz" pos="25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468503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userDrawn="1">
          <p15:clr>
            <a:srgbClr val="FBAE40"/>
          </p15:clr>
        </p15:guide>
        <p15:guide id="6" pos="6135" userDrawn="1">
          <p15:clr>
            <a:srgbClr val="5ACBF0"/>
          </p15:clr>
        </p15:guide>
        <p15:guide id="7" orient="horz" pos="1910" userDrawn="1">
          <p15:clr>
            <a:srgbClr val="5ACBF0"/>
          </p15:clr>
        </p15:guide>
        <p15:guide id="8" orient="horz" pos="2505" userDrawn="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196833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userDrawn="1">
          <p15:clr>
            <a:srgbClr val="FBAE40"/>
          </p15:clr>
        </p15:guide>
        <p15:guide id="5" pos="6127" userDrawn="1">
          <p15:clr>
            <a:srgbClr val="5ACBF0"/>
          </p15:clr>
        </p15:guide>
        <p15:guide id="6" orient="horz" pos="1911" userDrawn="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781224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4" pos="6135" userDrawn="1">
          <p15:clr>
            <a:srgbClr val="5ACBF0"/>
          </p15:clr>
        </p15:guide>
        <p15:guide id="5" orient="horz" pos="1910" userDrawn="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104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161" userDrawn="1">
          <p15:clr>
            <a:srgbClr val="A4A3A4"/>
          </p15:clr>
        </p15:guide>
        <p15:guide id="32" pos="3348" userDrawn="1">
          <p15:clr>
            <a:srgbClr val="A4A3A4"/>
          </p15:clr>
        </p15:guide>
        <p15:guide id="33" pos="3754" userDrawn="1">
          <p15:clr>
            <a:srgbClr val="A4A3A4"/>
          </p15:clr>
        </p15:guide>
        <p15:guide id="34" pos="3931" userDrawn="1">
          <p15:clr>
            <a:srgbClr val="A4A3A4"/>
          </p15:clr>
        </p15:guide>
        <p15:guide id="35" pos="4342" userDrawn="1">
          <p15:clr>
            <a:srgbClr val="A4A3A4"/>
          </p15:clr>
        </p15:guide>
        <p15:guide id="36" pos="4531" userDrawn="1">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4195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4685314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Text Box 3" descr="This is a copyright notice that should be included on the final slide.">
            <a:extLst>
              <a:ext uri="{FF2B5EF4-FFF2-40B4-BE49-F238E27FC236}">
                <a16:creationId xmlns:a16="http://schemas.microsoft.com/office/drawing/2014/main" id="{0317E3DF-7F24-4806-8C2A-D1E059C4894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F3DFA27-0DCD-4071-B99B-1C4D66ACB95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12018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206748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4" userDrawn="1">
          <p15:clr>
            <a:srgbClr val="5ACBF0"/>
          </p15:clr>
        </p15:guide>
        <p15:guide id="4"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40.xml"/><Relationship Id="rId21" Type="http://schemas.openxmlformats.org/officeDocument/2006/relationships/slideLayout" Target="../slideLayouts/slideLayout135.xml"/><Relationship Id="rId42" Type="http://schemas.openxmlformats.org/officeDocument/2006/relationships/slideLayout" Target="../slideLayouts/slideLayout156.xml"/><Relationship Id="rId47" Type="http://schemas.openxmlformats.org/officeDocument/2006/relationships/slideLayout" Target="../slideLayouts/slideLayout161.xml"/><Relationship Id="rId63" Type="http://schemas.openxmlformats.org/officeDocument/2006/relationships/slideLayout" Target="../slideLayouts/slideLayout177.xml"/><Relationship Id="rId68" Type="http://schemas.openxmlformats.org/officeDocument/2006/relationships/slideLayout" Target="../slideLayouts/slideLayout182.xml"/><Relationship Id="rId84" Type="http://schemas.openxmlformats.org/officeDocument/2006/relationships/slideLayout" Target="../slideLayouts/slideLayout198.xml"/><Relationship Id="rId89" Type="http://schemas.openxmlformats.org/officeDocument/2006/relationships/slideLayout" Target="../slideLayouts/slideLayout203.xml"/><Relationship Id="rId112" Type="http://schemas.openxmlformats.org/officeDocument/2006/relationships/slideLayout" Target="../slideLayouts/slideLayout226.xml"/><Relationship Id="rId16" Type="http://schemas.openxmlformats.org/officeDocument/2006/relationships/slideLayout" Target="../slideLayouts/slideLayout130.xml"/><Relationship Id="rId107" Type="http://schemas.openxmlformats.org/officeDocument/2006/relationships/slideLayout" Target="../slideLayouts/slideLayout221.xml"/><Relationship Id="rId11" Type="http://schemas.openxmlformats.org/officeDocument/2006/relationships/slideLayout" Target="../slideLayouts/slideLayout125.xml"/><Relationship Id="rId32" Type="http://schemas.openxmlformats.org/officeDocument/2006/relationships/slideLayout" Target="../slideLayouts/slideLayout146.xml"/><Relationship Id="rId37" Type="http://schemas.openxmlformats.org/officeDocument/2006/relationships/slideLayout" Target="../slideLayouts/slideLayout151.xml"/><Relationship Id="rId53" Type="http://schemas.openxmlformats.org/officeDocument/2006/relationships/slideLayout" Target="../slideLayouts/slideLayout167.xml"/><Relationship Id="rId58" Type="http://schemas.openxmlformats.org/officeDocument/2006/relationships/slideLayout" Target="../slideLayouts/slideLayout172.xml"/><Relationship Id="rId74" Type="http://schemas.openxmlformats.org/officeDocument/2006/relationships/slideLayout" Target="../slideLayouts/slideLayout188.xml"/><Relationship Id="rId79" Type="http://schemas.openxmlformats.org/officeDocument/2006/relationships/slideLayout" Target="../slideLayouts/slideLayout193.xml"/><Relationship Id="rId102" Type="http://schemas.openxmlformats.org/officeDocument/2006/relationships/slideLayout" Target="../slideLayouts/slideLayout216.xml"/><Relationship Id="rId5" Type="http://schemas.openxmlformats.org/officeDocument/2006/relationships/slideLayout" Target="../slideLayouts/slideLayout119.xml"/><Relationship Id="rId90" Type="http://schemas.openxmlformats.org/officeDocument/2006/relationships/slideLayout" Target="../slideLayouts/slideLayout204.xml"/><Relationship Id="rId95" Type="http://schemas.openxmlformats.org/officeDocument/2006/relationships/slideLayout" Target="../slideLayouts/slideLayout209.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43" Type="http://schemas.openxmlformats.org/officeDocument/2006/relationships/slideLayout" Target="../slideLayouts/slideLayout157.xml"/><Relationship Id="rId48" Type="http://schemas.openxmlformats.org/officeDocument/2006/relationships/slideLayout" Target="../slideLayouts/slideLayout162.xml"/><Relationship Id="rId64" Type="http://schemas.openxmlformats.org/officeDocument/2006/relationships/slideLayout" Target="../slideLayouts/slideLayout178.xml"/><Relationship Id="rId69" Type="http://schemas.openxmlformats.org/officeDocument/2006/relationships/slideLayout" Target="../slideLayouts/slideLayout183.xml"/><Relationship Id="rId113" Type="http://schemas.openxmlformats.org/officeDocument/2006/relationships/slideLayout" Target="../slideLayouts/slideLayout227.xml"/><Relationship Id="rId80" Type="http://schemas.openxmlformats.org/officeDocument/2006/relationships/slideLayout" Target="../slideLayouts/slideLayout194.xml"/><Relationship Id="rId85" Type="http://schemas.openxmlformats.org/officeDocument/2006/relationships/slideLayout" Target="../slideLayouts/slideLayout199.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33" Type="http://schemas.openxmlformats.org/officeDocument/2006/relationships/slideLayout" Target="../slideLayouts/slideLayout147.xml"/><Relationship Id="rId38" Type="http://schemas.openxmlformats.org/officeDocument/2006/relationships/slideLayout" Target="../slideLayouts/slideLayout152.xml"/><Relationship Id="rId59" Type="http://schemas.openxmlformats.org/officeDocument/2006/relationships/slideLayout" Target="../slideLayouts/slideLayout173.xml"/><Relationship Id="rId103" Type="http://schemas.openxmlformats.org/officeDocument/2006/relationships/slideLayout" Target="../slideLayouts/slideLayout217.xml"/><Relationship Id="rId108" Type="http://schemas.openxmlformats.org/officeDocument/2006/relationships/slideLayout" Target="../slideLayouts/slideLayout222.xml"/><Relationship Id="rId54" Type="http://schemas.openxmlformats.org/officeDocument/2006/relationships/slideLayout" Target="../slideLayouts/slideLayout168.xml"/><Relationship Id="rId70" Type="http://schemas.openxmlformats.org/officeDocument/2006/relationships/slideLayout" Target="../slideLayouts/slideLayout184.xml"/><Relationship Id="rId75" Type="http://schemas.openxmlformats.org/officeDocument/2006/relationships/slideLayout" Target="../slideLayouts/slideLayout189.xml"/><Relationship Id="rId91" Type="http://schemas.openxmlformats.org/officeDocument/2006/relationships/slideLayout" Target="../slideLayouts/slideLayout205.xml"/><Relationship Id="rId96" Type="http://schemas.openxmlformats.org/officeDocument/2006/relationships/slideLayout" Target="../slideLayouts/slideLayout210.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slideLayout" Target="../slideLayouts/slideLayout150.xml"/><Relationship Id="rId49" Type="http://schemas.openxmlformats.org/officeDocument/2006/relationships/slideLayout" Target="../slideLayouts/slideLayout163.xml"/><Relationship Id="rId57" Type="http://schemas.openxmlformats.org/officeDocument/2006/relationships/slideLayout" Target="../slideLayouts/slideLayout171.xml"/><Relationship Id="rId106" Type="http://schemas.openxmlformats.org/officeDocument/2006/relationships/slideLayout" Target="../slideLayouts/slideLayout220.xml"/><Relationship Id="rId114" Type="http://schemas.openxmlformats.org/officeDocument/2006/relationships/theme" Target="../theme/theme2.xml"/><Relationship Id="rId10" Type="http://schemas.openxmlformats.org/officeDocument/2006/relationships/slideLayout" Target="../slideLayouts/slideLayout124.xml"/><Relationship Id="rId31" Type="http://schemas.openxmlformats.org/officeDocument/2006/relationships/slideLayout" Target="../slideLayouts/slideLayout145.xml"/><Relationship Id="rId44" Type="http://schemas.openxmlformats.org/officeDocument/2006/relationships/slideLayout" Target="../slideLayouts/slideLayout158.xml"/><Relationship Id="rId52" Type="http://schemas.openxmlformats.org/officeDocument/2006/relationships/slideLayout" Target="../slideLayouts/slideLayout166.xml"/><Relationship Id="rId60" Type="http://schemas.openxmlformats.org/officeDocument/2006/relationships/slideLayout" Target="../slideLayouts/slideLayout174.xml"/><Relationship Id="rId65" Type="http://schemas.openxmlformats.org/officeDocument/2006/relationships/slideLayout" Target="../slideLayouts/slideLayout179.xml"/><Relationship Id="rId73" Type="http://schemas.openxmlformats.org/officeDocument/2006/relationships/slideLayout" Target="../slideLayouts/slideLayout187.xml"/><Relationship Id="rId78" Type="http://schemas.openxmlformats.org/officeDocument/2006/relationships/slideLayout" Target="../slideLayouts/slideLayout192.xml"/><Relationship Id="rId81" Type="http://schemas.openxmlformats.org/officeDocument/2006/relationships/slideLayout" Target="../slideLayouts/slideLayout195.xml"/><Relationship Id="rId86" Type="http://schemas.openxmlformats.org/officeDocument/2006/relationships/slideLayout" Target="../slideLayouts/slideLayout200.xml"/><Relationship Id="rId94" Type="http://schemas.openxmlformats.org/officeDocument/2006/relationships/slideLayout" Target="../slideLayouts/slideLayout208.xml"/><Relationship Id="rId99" Type="http://schemas.openxmlformats.org/officeDocument/2006/relationships/slideLayout" Target="../slideLayouts/slideLayout213.xml"/><Relationship Id="rId101" Type="http://schemas.openxmlformats.org/officeDocument/2006/relationships/slideLayout" Target="../slideLayouts/slideLayout215.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9" Type="http://schemas.openxmlformats.org/officeDocument/2006/relationships/slideLayout" Target="../slideLayouts/slideLayout153.xml"/><Relationship Id="rId109" Type="http://schemas.openxmlformats.org/officeDocument/2006/relationships/slideLayout" Target="../slideLayouts/slideLayout223.xml"/><Relationship Id="rId34" Type="http://schemas.openxmlformats.org/officeDocument/2006/relationships/slideLayout" Target="../slideLayouts/slideLayout148.xml"/><Relationship Id="rId50" Type="http://schemas.openxmlformats.org/officeDocument/2006/relationships/slideLayout" Target="../slideLayouts/slideLayout164.xml"/><Relationship Id="rId55" Type="http://schemas.openxmlformats.org/officeDocument/2006/relationships/slideLayout" Target="../slideLayouts/slideLayout169.xml"/><Relationship Id="rId76" Type="http://schemas.openxmlformats.org/officeDocument/2006/relationships/slideLayout" Target="../slideLayouts/slideLayout190.xml"/><Relationship Id="rId97" Type="http://schemas.openxmlformats.org/officeDocument/2006/relationships/slideLayout" Target="../slideLayouts/slideLayout211.xml"/><Relationship Id="rId104" Type="http://schemas.openxmlformats.org/officeDocument/2006/relationships/slideLayout" Target="../slideLayouts/slideLayout218.xml"/><Relationship Id="rId7" Type="http://schemas.openxmlformats.org/officeDocument/2006/relationships/slideLayout" Target="../slideLayouts/slideLayout121.xml"/><Relationship Id="rId71" Type="http://schemas.openxmlformats.org/officeDocument/2006/relationships/slideLayout" Target="../slideLayouts/slideLayout185.xml"/><Relationship Id="rId92" Type="http://schemas.openxmlformats.org/officeDocument/2006/relationships/slideLayout" Target="../slideLayouts/slideLayout206.xml"/><Relationship Id="rId2" Type="http://schemas.openxmlformats.org/officeDocument/2006/relationships/slideLayout" Target="../slideLayouts/slideLayout116.xml"/><Relationship Id="rId29" Type="http://schemas.openxmlformats.org/officeDocument/2006/relationships/slideLayout" Target="../slideLayouts/slideLayout143.xml"/><Relationship Id="rId24" Type="http://schemas.openxmlformats.org/officeDocument/2006/relationships/slideLayout" Target="../slideLayouts/slideLayout138.xml"/><Relationship Id="rId40" Type="http://schemas.openxmlformats.org/officeDocument/2006/relationships/slideLayout" Target="../slideLayouts/slideLayout154.xml"/><Relationship Id="rId45" Type="http://schemas.openxmlformats.org/officeDocument/2006/relationships/slideLayout" Target="../slideLayouts/slideLayout159.xml"/><Relationship Id="rId66" Type="http://schemas.openxmlformats.org/officeDocument/2006/relationships/slideLayout" Target="../slideLayouts/slideLayout180.xml"/><Relationship Id="rId87" Type="http://schemas.openxmlformats.org/officeDocument/2006/relationships/slideLayout" Target="../slideLayouts/slideLayout201.xml"/><Relationship Id="rId110" Type="http://schemas.openxmlformats.org/officeDocument/2006/relationships/slideLayout" Target="../slideLayouts/slideLayout224.xml"/><Relationship Id="rId115" Type="http://schemas.openxmlformats.org/officeDocument/2006/relationships/image" Target="../media/image1.emf"/><Relationship Id="rId61" Type="http://schemas.openxmlformats.org/officeDocument/2006/relationships/slideLayout" Target="../slideLayouts/slideLayout175.xml"/><Relationship Id="rId82" Type="http://schemas.openxmlformats.org/officeDocument/2006/relationships/slideLayout" Target="../slideLayouts/slideLayout196.xml"/><Relationship Id="rId19" Type="http://schemas.openxmlformats.org/officeDocument/2006/relationships/slideLayout" Target="../slideLayouts/slideLayout133.xml"/><Relationship Id="rId14" Type="http://schemas.openxmlformats.org/officeDocument/2006/relationships/slideLayout" Target="../slideLayouts/slideLayout128.xml"/><Relationship Id="rId30" Type="http://schemas.openxmlformats.org/officeDocument/2006/relationships/slideLayout" Target="../slideLayouts/slideLayout144.xml"/><Relationship Id="rId35" Type="http://schemas.openxmlformats.org/officeDocument/2006/relationships/slideLayout" Target="../slideLayouts/slideLayout149.xml"/><Relationship Id="rId56" Type="http://schemas.openxmlformats.org/officeDocument/2006/relationships/slideLayout" Target="../slideLayouts/slideLayout170.xml"/><Relationship Id="rId77" Type="http://schemas.openxmlformats.org/officeDocument/2006/relationships/slideLayout" Target="../slideLayouts/slideLayout191.xml"/><Relationship Id="rId100" Type="http://schemas.openxmlformats.org/officeDocument/2006/relationships/slideLayout" Target="../slideLayouts/slideLayout214.xml"/><Relationship Id="rId105" Type="http://schemas.openxmlformats.org/officeDocument/2006/relationships/slideLayout" Target="../slideLayouts/slideLayout219.xml"/><Relationship Id="rId8" Type="http://schemas.openxmlformats.org/officeDocument/2006/relationships/slideLayout" Target="../slideLayouts/slideLayout122.xml"/><Relationship Id="rId51" Type="http://schemas.openxmlformats.org/officeDocument/2006/relationships/slideLayout" Target="../slideLayouts/slideLayout165.xml"/><Relationship Id="rId72" Type="http://schemas.openxmlformats.org/officeDocument/2006/relationships/slideLayout" Target="../slideLayouts/slideLayout186.xml"/><Relationship Id="rId93" Type="http://schemas.openxmlformats.org/officeDocument/2006/relationships/slideLayout" Target="../slideLayouts/slideLayout207.xml"/><Relationship Id="rId98" Type="http://schemas.openxmlformats.org/officeDocument/2006/relationships/slideLayout" Target="../slideLayouts/slideLayout212.xml"/><Relationship Id="rId3" Type="http://schemas.openxmlformats.org/officeDocument/2006/relationships/slideLayout" Target="../slideLayouts/slideLayout117.xml"/><Relationship Id="rId25" Type="http://schemas.openxmlformats.org/officeDocument/2006/relationships/slideLayout" Target="../slideLayouts/slideLayout139.xml"/><Relationship Id="rId46" Type="http://schemas.openxmlformats.org/officeDocument/2006/relationships/slideLayout" Target="../slideLayouts/slideLayout160.xml"/><Relationship Id="rId67" Type="http://schemas.openxmlformats.org/officeDocument/2006/relationships/slideLayout" Target="../slideLayouts/slideLayout181.xml"/><Relationship Id="rId20" Type="http://schemas.openxmlformats.org/officeDocument/2006/relationships/slideLayout" Target="../slideLayouts/slideLayout134.xml"/><Relationship Id="rId41" Type="http://schemas.openxmlformats.org/officeDocument/2006/relationships/slideLayout" Target="../slideLayouts/slideLayout155.xml"/><Relationship Id="rId62" Type="http://schemas.openxmlformats.org/officeDocument/2006/relationships/slideLayout" Target="../slideLayouts/slideLayout176.xml"/><Relationship Id="rId83" Type="http://schemas.openxmlformats.org/officeDocument/2006/relationships/slideLayout" Target="../slideLayouts/slideLayout197.xml"/><Relationship Id="rId88" Type="http://schemas.openxmlformats.org/officeDocument/2006/relationships/slideLayout" Target="../slideLayouts/slideLayout202.xml"/><Relationship Id="rId111" Type="http://schemas.openxmlformats.org/officeDocument/2006/relationships/slideLayout" Target="../slideLayouts/slideLayout2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49" name="Title Placeholder 1">
            <a:extLst>
              <a:ext uri="{FF2B5EF4-FFF2-40B4-BE49-F238E27FC236}">
                <a16:creationId xmlns:a16="http://schemas.microsoft.com/office/drawing/2014/main" id="{113AE817-2BAA-40F5-B15E-365601E3CFD7}"/>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50" name="Text Placeholder 3">
            <a:extLst>
              <a:ext uri="{FF2B5EF4-FFF2-40B4-BE49-F238E27FC236}">
                <a16:creationId xmlns:a16="http://schemas.microsoft.com/office/drawing/2014/main" id="{A1B3C2AD-9B11-4D3E-AAFB-096BC0FD619F}"/>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46E6D425-7B83-4909-B831-7B92E30786DC}"/>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79DF160B-35F3-49A1-B82A-6C8488DB1B9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8AD0A89-0BDA-41E7-A0DD-96CF052B3366}"/>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AA46C2-9D4B-4E4E-9128-5E5A683CFF2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36110F-C26F-4FC8-99C3-A41DD36CFA5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EA65ACB-D308-4426-9328-8AA1514AF0FF}"/>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B808D2-89AE-4A2D-8EF5-0FD361D21B7E}"/>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EE431A-DEF4-4A0A-B9C2-69CDD47DF046}"/>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1118ECD-C523-477B-8DA2-F3385C38603B}"/>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C2DBD28-4F68-46ED-AEA3-41A50F7C37A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54F459A-BA20-43CC-A447-7A351F33AD99}"/>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10C7282-E651-4A54-9E03-746E7700BC71}"/>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CB14679-442A-435C-8F24-0666A0761C6F}"/>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88FDC76-F6B1-434D-8FCB-DE8001B70196}"/>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052FD98-7422-45B1-AE6D-F1C95CC11574}"/>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FF4A643-4858-41E1-A06E-E41C3C75E15E}"/>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D1CFC53-506D-46E5-B627-A3FB399F6A4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88F6D26-178E-43E6-9C2A-E9CB2493F4D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C9F3908-2ADD-410B-90E0-12B6BD190F31}"/>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7A626AD-E11F-4346-B655-6154D6A54B4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205A1BB-A7C6-4253-98C4-692B0DFB9CF7}"/>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E77622F-5E77-4273-BD71-0E44B5B62AEF}"/>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329E6E4-C20E-4850-B93E-74CF7552ADD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EF82650-2625-4C8C-892D-BEF68E97118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D57B6B0-3633-4979-B509-D03F955A100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9578E06-BD77-499B-B344-EBFA6C25E680}"/>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CE0959-64CE-4A55-8F12-803893CF2733}"/>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A79A2B2-828D-4E80-B954-E5D63FD87AB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B74591E-F93C-45B1-A3C9-9C4FF56B67D7}"/>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B024887-0D5D-41AA-9699-9D71C595FA7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0A89ED1-E681-45A1-B036-0631D6541AE1}"/>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38FF5E3-6372-43D1-BED1-B2432CED590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61DBEC9-6045-483C-A9E7-C35547B0A5EE}"/>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5A22F7D-CD33-40B0-8051-FABF5A9473B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A463ECD-FD2E-4CA1-9ADD-BFD277AD1D6F}"/>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0FDCCAD8-1BAE-4933-B2E7-79125F3E5C63}"/>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CB5CE881-1FF0-43A6-A344-3DA60B5631F2}"/>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4DC7AFA2-86B1-443C-BCD7-D0890BB59E73}"/>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03719430"/>
      </p:ext>
    </p:extLst>
  </p:cSld>
  <p:clrMap bg1="lt1" tx1="dk1" bg2="lt2" tx2="dk2" accent1="accent1" accent2="accent2" accent3="accent3" accent4="accent4" accent5="accent5" accent6="accent6" hlink="hlink" folHlink="folHlink"/>
  <p:sldLayoutIdLst>
    <p:sldLayoutId id="2147485399" r:id="rId1"/>
    <p:sldLayoutId id="2147485400" r:id="rId2"/>
    <p:sldLayoutId id="2147485401" r:id="rId3"/>
    <p:sldLayoutId id="2147485402" r:id="rId4"/>
    <p:sldLayoutId id="2147485403" r:id="rId5"/>
    <p:sldLayoutId id="2147485404" r:id="rId6"/>
    <p:sldLayoutId id="2147485405" r:id="rId7"/>
    <p:sldLayoutId id="2147485406" r:id="rId8"/>
    <p:sldLayoutId id="2147485407" r:id="rId9"/>
    <p:sldLayoutId id="2147485408" r:id="rId10"/>
    <p:sldLayoutId id="2147485409" r:id="rId11"/>
    <p:sldLayoutId id="2147485410" r:id="rId12"/>
    <p:sldLayoutId id="2147485411" r:id="rId13"/>
    <p:sldLayoutId id="2147485412" r:id="rId14"/>
    <p:sldLayoutId id="2147485413" r:id="rId15"/>
    <p:sldLayoutId id="2147485414" r:id="rId16"/>
    <p:sldLayoutId id="2147485415" r:id="rId17"/>
    <p:sldLayoutId id="2147485416" r:id="rId18"/>
    <p:sldLayoutId id="2147485417" r:id="rId19"/>
    <p:sldLayoutId id="2147485418" r:id="rId20"/>
    <p:sldLayoutId id="2147485419" r:id="rId21"/>
    <p:sldLayoutId id="2147485420" r:id="rId22"/>
    <p:sldLayoutId id="2147485421" r:id="rId23"/>
    <p:sldLayoutId id="2147485422" r:id="rId24"/>
    <p:sldLayoutId id="2147485423" r:id="rId25"/>
    <p:sldLayoutId id="2147485424" r:id="rId26"/>
    <p:sldLayoutId id="2147485425" r:id="rId27"/>
    <p:sldLayoutId id="2147485426" r:id="rId28"/>
    <p:sldLayoutId id="2147485427" r:id="rId29"/>
    <p:sldLayoutId id="2147485428" r:id="rId30"/>
    <p:sldLayoutId id="2147485429" r:id="rId31"/>
    <p:sldLayoutId id="2147485430" r:id="rId32"/>
    <p:sldLayoutId id="2147485431" r:id="rId33"/>
    <p:sldLayoutId id="2147485432" r:id="rId34"/>
    <p:sldLayoutId id="2147485433" r:id="rId35"/>
    <p:sldLayoutId id="2147485434" r:id="rId36"/>
    <p:sldLayoutId id="2147485435" r:id="rId37"/>
    <p:sldLayoutId id="2147485436" r:id="rId38"/>
    <p:sldLayoutId id="2147485437" r:id="rId39"/>
    <p:sldLayoutId id="2147485438" r:id="rId40"/>
    <p:sldLayoutId id="2147485439" r:id="rId41"/>
    <p:sldLayoutId id="2147485440" r:id="rId42"/>
    <p:sldLayoutId id="2147485441" r:id="rId43"/>
    <p:sldLayoutId id="2147485442" r:id="rId44"/>
    <p:sldLayoutId id="2147485443" r:id="rId45"/>
    <p:sldLayoutId id="2147485444" r:id="rId46"/>
    <p:sldLayoutId id="2147485445" r:id="rId47"/>
    <p:sldLayoutId id="2147485446" r:id="rId48"/>
    <p:sldLayoutId id="2147485447" r:id="rId49"/>
    <p:sldLayoutId id="2147485448" r:id="rId50"/>
    <p:sldLayoutId id="2147485449" r:id="rId51"/>
    <p:sldLayoutId id="2147485450" r:id="rId52"/>
    <p:sldLayoutId id="2147485451" r:id="rId53"/>
    <p:sldLayoutId id="2147485452" r:id="rId54"/>
    <p:sldLayoutId id="2147485453" r:id="rId55"/>
    <p:sldLayoutId id="2147485454" r:id="rId56"/>
    <p:sldLayoutId id="2147485455" r:id="rId57"/>
    <p:sldLayoutId id="2147485456" r:id="rId58"/>
    <p:sldLayoutId id="2147485457" r:id="rId59"/>
    <p:sldLayoutId id="2147485458" r:id="rId60"/>
    <p:sldLayoutId id="2147485459" r:id="rId61"/>
    <p:sldLayoutId id="2147485460" r:id="rId62"/>
    <p:sldLayoutId id="2147485461" r:id="rId63"/>
    <p:sldLayoutId id="2147485462" r:id="rId64"/>
    <p:sldLayoutId id="2147485463" r:id="rId65"/>
    <p:sldLayoutId id="2147485464" r:id="rId66"/>
    <p:sldLayoutId id="2147485465" r:id="rId67"/>
    <p:sldLayoutId id="2147485466" r:id="rId68"/>
    <p:sldLayoutId id="2147485467" r:id="rId69"/>
    <p:sldLayoutId id="2147485468" r:id="rId70"/>
    <p:sldLayoutId id="2147485469" r:id="rId71"/>
    <p:sldLayoutId id="2147485470" r:id="rId72"/>
    <p:sldLayoutId id="2147485471" r:id="rId73"/>
    <p:sldLayoutId id="2147485472" r:id="rId74"/>
    <p:sldLayoutId id="2147485473" r:id="rId75"/>
    <p:sldLayoutId id="2147485474" r:id="rId76"/>
    <p:sldLayoutId id="2147485475" r:id="rId77"/>
    <p:sldLayoutId id="2147485476" r:id="rId78"/>
    <p:sldLayoutId id="2147485477" r:id="rId79"/>
    <p:sldLayoutId id="2147485478" r:id="rId80"/>
    <p:sldLayoutId id="2147485479" r:id="rId81"/>
    <p:sldLayoutId id="2147485480" r:id="rId82"/>
    <p:sldLayoutId id="2147485481" r:id="rId83"/>
    <p:sldLayoutId id="2147485482" r:id="rId84"/>
    <p:sldLayoutId id="2147485483" r:id="rId85"/>
    <p:sldLayoutId id="2147485484" r:id="rId86"/>
    <p:sldLayoutId id="2147485485" r:id="rId87"/>
    <p:sldLayoutId id="2147485486" r:id="rId88"/>
    <p:sldLayoutId id="2147485487" r:id="rId89"/>
    <p:sldLayoutId id="2147485488" r:id="rId90"/>
    <p:sldLayoutId id="2147485489" r:id="rId91"/>
    <p:sldLayoutId id="2147485490" r:id="rId92"/>
    <p:sldLayoutId id="2147485491" r:id="rId93"/>
    <p:sldLayoutId id="2147485492" r:id="rId94"/>
    <p:sldLayoutId id="2147485493" r:id="rId95"/>
    <p:sldLayoutId id="2147485494" r:id="rId96"/>
    <p:sldLayoutId id="2147485495" r:id="rId97"/>
    <p:sldLayoutId id="2147485496" r:id="rId98"/>
    <p:sldLayoutId id="2147485497" r:id="rId99"/>
    <p:sldLayoutId id="2147485498" r:id="rId100"/>
    <p:sldLayoutId id="2147485499" r:id="rId101"/>
    <p:sldLayoutId id="2147485500" r:id="rId102"/>
    <p:sldLayoutId id="2147485501" r:id="rId103"/>
    <p:sldLayoutId id="2147485502" r:id="rId104"/>
    <p:sldLayoutId id="2147485503" r:id="rId105"/>
    <p:sldLayoutId id="2147485504" r:id="rId106"/>
    <p:sldLayoutId id="2147485505" r:id="rId107"/>
    <p:sldLayoutId id="2147485506" r:id="rId108"/>
    <p:sldLayoutId id="2147485507" r:id="rId109"/>
    <p:sldLayoutId id="2147485508" r:id="rId110"/>
    <p:sldLayoutId id="2147485509" r:id="rId111"/>
    <p:sldLayoutId id="2147485510" r:id="rId112"/>
    <p:sldLayoutId id="2147485511"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userDrawn="1">
          <p15:clr>
            <a:srgbClr val="C35EA4"/>
          </p15:clr>
        </p15:guide>
        <p15:guide id="32" pos="7313" userDrawn="1">
          <p15:clr>
            <a:srgbClr val="C35EA4"/>
          </p15:clr>
        </p15:guide>
        <p15:guide id="33" orient="horz" pos="369" userDrawn="1">
          <p15:clr>
            <a:srgbClr val="C35EA4"/>
          </p15:clr>
        </p15:guide>
        <p15:guide id="34" orient="horz" pos="3949" userDrawn="1">
          <p15:clr>
            <a:srgbClr val="C35EA4"/>
          </p15:clr>
        </p15:guide>
        <p15:guide id="35" orient="horz" pos="184" userDrawn="1">
          <p15:clr>
            <a:srgbClr val="A4A3A4"/>
          </p15:clr>
        </p15:guide>
        <p15:guide id="36" pos="185" userDrawn="1">
          <p15:clr>
            <a:srgbClr val="A4A3A4"/>
          </p15:clr>
        </p15:guide>
        <p15:guide id="37" orient="horz" pos="4135" userDrawn="1">
          <p15:clr>
            <a:srgbClr val="A4A3A4"/>
          </p15:clr>
        </p15:guide>
        <p15:guide id="38"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159.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167.xml"/><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16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9.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167.xml"/><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67.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67.xml"/><Relationship Id="rId6" Type="http://schemas.openxmlformats.org/officeDocument/2006/relationships/image" Target="../media/image36.jpeg"/><Relationship Id="rId5" Type="http://schemas.openxmlformats.org/officeDocument/2006/relationships/image" Target="../media/image3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9.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16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9.xml"/></Relationships>
</file>

<file path=ppt/slides/_rels/slide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56.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167.xml"/><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15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4.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176.xml"/><Relationship Id="rId5" Type="http://schemas.openxmlformats.org/officeDocument/2006/relationships/image" Target="../media/image42.jpeg"/><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hyperlink" Target="https://www.amazon.com/Working-Emotional-Intelligence-Daniel-Goleman/dp/0553378589" TargetMode="External"/><Relationship Id="rId2" Type="http://schemas.openxmlformats.org/officeDocument/2006/relationships/hyperlink" Target="https://bpspsychub.onlinelibrary.wiley.com/doi/abs/10.1111/joop.12064" TargetMode="External"/><Relationship Id="rId1" Type="http://schemas.openxmlformats.org/officeDocument/2006/relationships/slideLayout" Target="../slideLayouts/slideLayout124.xml"/><Relationship Id="rId5" Type="http://schemas.openxmlformats.org/officeDocument/2006/relationships/hyperlink" Target="https://cmls-global.com/wp-content/uploads/2018/02/Developing-Management-Skills-for-Decisions-Making.pdf" TargetMode="External"/><Relationship Id="rId4" Type="http://schemas.openxmlformats.org/officeDocument/2006/relationships/hyperlink" Target="https://hbr.org/video/2838341939001/leaders-need-three-kinds-of-focu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6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9.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24.xml"/><Relationship Id="rId4" Type="http://schemas.openxmlformats.org/officeDocument/2006/relationships/image" Target="../media/image29.jpeg"/></Relationships>
</file>

<file path=ppt/slides/_rels/slide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16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8.xml"/></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167.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433F0BF-F68C-529E-E882-52B1C23CE682}"/>
              </a:ext>
            </a:extLst>
          </p:cNvPr>
          <p:cNvSpPr>
            <a:spLocks noGrp="1"/>
          </p:cNvSpPr>
          <p:nvPr>
            <p:ph type="title"/>
          </p:nvPr>
        </p:nvSpPr>
        <p:spPr/>
        <p:txBody>
          <a:bodyPr/>
          <a:lstStyle/>
          <a:p>
            <a:endParaRPr lang="en-US"/>
          </a:p>
        </p:txBody>
      </p:sp>
      <p:pic>
        <p:nvPicPr>
          <p:cNvPr id="42" name="Picture 41">
            <a:extLst>
              <a:ext uri="{FF2B5EF4-FFF2-40B4-BE49-F238E27FC236}">
                <a16:creationId xmlns:a16="http://schemas.microsoft.com/office/drawing/2014/main" id="{D038CD53-0FE1-D0F8-A6B0-A4F41D65DE3C}"/>
              </a:ext>
              <a:ext uri="{C183D7F6-B498-43B3-948B-1728B52AA6E4}">
                <adec:decorative xmlns:adec="http://schemas.microsoft.com/office/drawing/2017/decorative" val="1"/>
              </a:ext>
            </a:extLst>
          </p:cNvPr>
          <p:cNvPicPr>
            <a:picLocks noChangeAspect="1"/>
          </p:cNvPicPr>
          <p:nvPr/>
        </p:nvPicPr>
        <p:blipFill rotWithShape="1">
          <a:blip r:embed="rId3"/>
          <a:srcRect l="36442" t="14493" r="40188" b="1"/>
          <a:stretch/>
        </p:blipFill>
        <p:spPr>
          <a:xfrm>
            <a:off x="9131808" y="0"/>
            <a:ext cx="3060192" cy="6858000"/>
          </a:xfrm>
          <a:prstGeom prst="rect">
            <a:avLst/>
          </a:prstGeom>
          <a:noFill/>
        </p:spPr>
      </p:pic>
      <p:pic>
        <p:nvPicPr>
          <p:cNvPr id="46" name="Picture 45" descr="A picture containing indoor&#10;&#10;Description automatically generated">
            <a:extLst>
              <a:ext uri="{FF2B5EF4-FFF2-40B4-BE49-F238E27FC236}">
                <a16:creationId xmlns:a16="http://schemas.microsoft.com/office/drawing/2014/main" id="{E2DA11A9-5A73-194F-4B45-CEE4ABD9996C}"/>
              </a:ext>
            </a:extLst>
          </p:cNvPr>
          <p:cNvPicPr>
            <a:picLocks noChangeAspect="1"/>
          </p:cNvPicPr>
          <p:nvPr/>
        </p:nvPicPr>
        <p:blipFill rotWithShape="1">
          <a:blip r:embed="rId4"/>
          <a:srcRect l="53630" r="16770"/>
          <a:stretch/>
        </p:blipFill>
        <p:spPr>
          <a:xfrm>
            <a:off x="6086856" y="-5358"/>
            <a:ext cx="3044952" cy="6863358"/>
          </a:xfrm>
          <a:prstGeom prst="rect">
            <a:avLst/>
          </a:prstGeom>
        </p:spPr>
      </p:pic>
      <p:pic>
        <p:nvPicPr>
          <p:cNvPr id="48" name="Picture 47" descr="A group of people sitting at a table writing on paper&#10;&#10;Description automatically generated with low confidence">
            <a:extLst>
              <a:ext uri="{FF2B5EF4-FFF2-40B4-BE49-F238E27FC236}">
                <a16:creationId xmlns:a16="http://schemas.microsoft.com/office/drawing/2014/main" id="{F484E29A-E9D0-F8F6-E5CF-6190AD1B2A9C}"/>
              </a:ext>
            </a:extLst>
          </p:cNvPr>
          <p:cNvPicPr>
            <a:picLocks noChangeAspect="1"/>
          </p:cNvPicPr>
          <p:nvPr/>
        </p:nvPicPr>
        <p:blipFill rotWithShape="1">
          <a:blip r:embed="rId5"/>
          <a:srcRect l="47660" r="27325" b="15491"/>
          <a:stretch/>
        </p:blipFill>
        <p:spPr>
          <a:xfrm>
            <a:off x="3041904" y="0"/>
            <a:ext cx="3044952" cy="6858000"/>
          </a:xfrm>
          <a:prstGeom prst="rect">
            <a:avLst/>
          </a:prstGeom>
        </p:spPr>
      </p:pic>
      <p:pic>
        <p:nvPicPr>
          <p:cNvPr id="50" name="Picture 49" descr="A picture containing text&#10;&#10;Description automatically generated">
            <a:extLst>
              <a:ext uri="{FF2B5EF4-FFF2-40B4-BE49-F238E27FC236}">
                <a16:creationId xmlns:a16="http://schemas.microsoft.com/office/drawing/2014/main" id="{A76D7E0E-D69A-C0E0-74E7-E2C169461A49}"/>
              </a:ext>
            </a:extLst>
          </p:cNvPr>
          <p:cNvPicPr>
            <a:picLocks noChangeAspect="1"/>
          </p:cNvPicPr>
          <p:nvPr/>
        </p:nvPicPr>
        <p:blipFill rotWithShape="1">
          <a:blip r:embed="rId6"/>
          <a:srcRect l="27810" t="706" r="39151" b="-1"/>
          <a:stretch/>
        </p:blipFill>
        <p:spPr>
          <a:xfrm>
            <a:off x="0" y="-5358"/>
            <a:ext cx="3044952" cy="6863358"/>
          </a:xfrm>
          <a:prstGeom prst="rect">
            <a:avLst/>
          </a:prstGeom>
        </p:spPr>
      </p:pic>
      <p:sp>
        <p:nvSpPr>
          <p:cNvPr id="51" name="TextBox 50">
            <a:extLst>
              <a:ext uri="{FF2B5EF4-FFF2-40B4-BE49-F238E27FC236}">
                <a16:creationId xmlns:a16="http://schemas.microsoft.com/office/drawing/2014/main" id="{2D937E8C-B02F-D3E4-F74B-A74E00248FC3}"/>
              </a:ext>
            </a:extLst>
          </p:cNvPr>
          <p:cNvSpPr txBox="1"/>
          <p:nvPr/>
        </p:nvSpPr>
        <p:spPr>
          <a:xfrm>
            <a:off x="0" y="4557698"/>
            <a:ext cx="12192000" cy="2300302"/>
          </a:xfrm>
          <a:prstGeom prst="rect">
            <a:avLst/>
          </a:prstGeom>
          <a:gradFill flip="none" rotWithShape="1">
            <a:gsLst>
              <a:gs pos="0">
                <a:srgbClr val="F9F7FC"/>
              </a:gs>
              <a:gs pos="19000">
                <a:schemeClr val="bg1">
                  <a:alpha val="68000"/>
                </a:schemeClr>
              </a:gs>
              <a:gs pos="89000">
                <a:schemeClr val="bg1"/>
              </a:gs>
              <a:gs pos="100000">
                <a:srgbClr val="FFFFFF">
                  <a:alpha val="0"/>
                </a:srgbClr>
              </a:gs>
            </a:gsLst>
            <a:path path="circle">
              <a:fillToRect l="50000" t="50000" r="50000" b="50000"/>
            </a:path>
            <a:tileRect/>
          </a:gradFill>
        </p:spPr>
        <p:txBody>
          <a:bodyPr wrap="square" lIns="0" tIns="0" rIns="0" bIns="0" rtlCol="0">
            <a:spAutoFit/>
          </a:bodyPr>
          <a:lstStyle/>
          <a:p>
            <a:pPr algn="ctr"/>
            <a:r>
              <a:rPr lang="en-US" sz="5400" dirty="0">
                <a:latin typeface="Roboto" panose="02000000000000000000" pitchFamily="2" charset="0"/>
                <a:ea typeface="Roboto" panose="02000000000000000000" pitchFamily="2" charset="0"/>
              </a:rPr>
              <a:t>Tabletop Role-playing Games at Work for Fun &amp; Profit</a:t>
            </a:r>
          </a:p>
          <a:p>
            <a:pPr algn="ctr"/>
            <a:r>
              <a:rPr lang="en-US" sz="4000" dirty="0">
                <a:latin typeface="Roboto" panose="02000000000000000000" pitchFamily="2" charset="0"/>
                <a:ea typeface="Roboto" panose="02000000000000000000" pitchFamily="2" charset="0"/>
              </a:rPr>
              <a:t>Stacy Vicknair | Christine Assaf | William Assaf</a:t>
            </a:r>
          </a:p>
        </p:txBody>
      </p:sp>
    </p:spTree>
    <p:extLst>
      <p:ext uri="{BB962C8B-B14F-4D97-AF65-F5344CB8AC3E}">
        <p14:creationId xmlns:p14="http://schemas.microsoft.com/office/powerpoint/2010/main" val="125979895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9D8D4A0-E925-40DD-A0A8-D5069E0C32C7}"/>
              </a:ext>
              <a:ext uri="{C183D7F6-B498-43B3-948B-1728B52AA6E4}">
                <adec:decorative xmlns:adec="http://schemas.microsoft.com/office/drawing/2017/decorative" val="1"/>
              </a:ext>
            </a:extLst>
          </p:cNvPr>
          <p:cNvPicPr>
            <a:picLocks noChangeAspect="1"/>
          </p:cNvPicPr>
          <p:nvPr/>
        </p:nvPicPr>
        <p:blipFill rotWithShape="1">
          <a:blip r:embed="rId3"/>
          <a:srcRect l="29697" t="1" r="20112" b="1"/>
          <a:stretch/>
        </p:blipFill>
        <p:spPr>
          <a:xfrm>
            <a:off x="0" y="10"/>
            <a:ext cx="5619750" cy="6857990"/>
          </a:xfrm>
          <a:prstGeom prst="rect">
            <a:avLst/>
          </a:prstGeom>
          <a:noFill/>
        </p:spPr>
      </p:pic>
      <p:sp>
        <p:nvSpPr>
          <p:cNvPr id="3" name="Title 2">
            <a:extLst>
              <a:ext uri="{FF2B5EF4-FFF2-40B4-BE49-F238E27FC236}">
                <a16:creationId xmlns:a16="http://schemas.microsoft.com/office/drawing/2014/main" id="{16D22E30-1505-490A-B019-71DF802DF919}"/>
              </a:ext>
            </a:extLst>
          </p:cNvPr>
          <p:cNvSpPr>
            <a:spLocks noGrp="1"/>
          </p:cNvSpPr>
          <p:nvPr>
            <p:ph type="title" idx="4294967295"/>
          </p:nvPr>
        </p:nvSpPr>
        <p:spPr>
          <a:xfrm>
            <a:off x="6238877" y="457200"/>
            <a:ext cx="5370512" cy="553998"/>
          </a:xfrm>
        </p:spPr>
        <p:txBody>
          <a:bodyPr wrap="square" anchor="t">
            <a:noAutofit/>
          </a:bodyPr>
          <a:lstStyle/>
          <a:p>
            <a:r>
              <a:rPr lang="en-US" sz="4400">
                <a:solidFill>
                  <a:srgbClr val="D59DFF"/>
                </a:solidFill>
              </a:rPr>
              <a:t>Veteran Leadership</a:t>
            </a:r>
          </a:p>
        </p:txBody>
      </p:sp>
      <p:sp>
        <p:nvSpPr>
          <p:cNvPr id="17" name="Text Placeholder 3">
            <a:extLst>
              <a:ext uri="{FF2B5EF4-FFF2-40B4-BE49-F238E27FC236}">
                <a16:creationId xmlns:a16="http://schemas.microsoft.com/office/drawing/2014/main" id="{8B26849F-662C-4E83-911C-39CB9633B2F3}"/>
              </a:ext>
            </a:extLst>
          </p:cNvPr>
          <p:cNvSpPr>
            <a:spLocks noGrp="1"/>
          </p:cNvSpPr>
          <p:nvPr>
            <p:ph type="body" sz="quarter" idx="11"/>
          </p:nvPr>
        </p:nvSpPr>
        <p:spPr>
          <a:xfrm>
            <a:off x="6096000" y="1436688"/>
            <a:ext cx="5686424" cy="3545586"/>
          </a:xfrm>
          <a:noFill/>
        </p:spPr>
        <p:txBody>
          <a:bodyPr/>
          <a:lstStyle/>
          <a:p>
            <a:pPr marL="457200" indent="-457200">
              <a:buFont typeface="Arial" panose="020B0604020202020204" pitchFamily="34" charset="0"/>
              <a:buChar char="•"/>
            </a:pPr>
            <a:r>
              <a:rPr lang="en-US" sz="3600">
                <a:solidFill>
                  <a:schemeClr val="bg1"/>
                </a:solidFill>
              </a:rPr>
              <a:t>Avoid knowledge bottlenecks</a:t>
            </a:r>
          </a:p>
          <a:p>
            <a:pPr marL="457200" indent="-457200">
              <a:buFont typeface="Arial" panose="020B0604020202020204" pitchFamily="34" charset="0"/>
              <a:buChar char="•"/>
            </a:pPr>
            <a:r>
              <a:rPr lang="en-US" sz="3600">
                <a:solidFill>
                  <a:schemeClr val="bg1"/>
                </a:solidFill>
              </a:rPr>
              <a:t>Tone and tenor, model behavior</a:t>
            </a:r>
          </a:p>
          <a:p>
            <a:pPr marL="457200" indent="-457200">
              <a:buFont typeface="Arial" panose="020B0604020202020204" pitchFamily="34" charset="0"/>
              <a:buChar char="•"/>
            </a:pPr>
            <a:r>
              <a:rPr lang="en-US" sz="3600">
                <a:solidFill>
                  <a:schemeClr val="bg1"/>
                </a:solidFill>
              </a:rPr>
              <a:t>Demonstrate freedom to innovate</a:t>
            </a:r>
          </a:p>
        </p:txBody>
      </p:sp>
    </p:spTree>
    <p:extLst>
      <p:ext uri="{BB962C8B-B14F-4D97-AF65-F5344CB8AC3E}">
        <p14:creationId xmlns:p14="http://schemas.microsoft.com/office/powerpoint/2010/main" val="2752926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44C300D-0DCF-1FB1-1412-9458A07C426A}"/>
              </a:ext>
            </a:extLst>
          </p:cNvPr>
          <p:cNvSpPr>
            <a:spLocks noGrp="1"/>
          </p:cNvSpPr>
          <p:nvPr>
            <p:ph type="pic" sz="quarter" idx="11"/>
          </p:nvPr>
        </p:nvSpPr>
        <p:spPr/>
      </p:sp>
      <p:sp>
        <p:nvSpPr>
          <p:cNvPr id="2" name="Title 1">
            <a:extLst>
              <a:ext uri="{FF2B5EF4-FFF2-40B4-BE49-F238E27FC236}">
                <a16:creationId xmlns:a16="http://schemas.microsoft.com/office/drawing/2014/main" id="{8413C851-C93D-C04E-BCDC-7C9DE582E530}"/>
              </a:ext>
            </a:extLst>
          </p:cNvPr>
          <p:cNvSpPr>
            <a:spLocks noGrp="1"/>
          </p:cNvSpPr>
          <p:nvPr>
            <p:ph type="title"/>
          </p:nvPr>
        </p:nvSpPr>
        <p:spPr>
          <a:xfrm>
            <a:off x="584359" y="591967"/>
            <a:ext cx="11018520" cy="553998"/>
          </a:xfrm>
        </p:spPr>
        <p:txBody>
          <a:bodyPr/>
          <a:lstStyle/>
          <a:p>
            <a:r>
              <a:rPr lang="en-US">
                <a:solidFill>
                  <a:srgbClr val="D59DFF"/>
                </a:solidFill>
              </a:rPr>
              <a:t>Team Management</a:t>
            </a:r>
          </a:p>
        </p:txBody>
      </p:sp>
      <p:sp>
        <p:nvSpPr>
          <p:cNvPr id="3" name="Rectangle 2">
            <a:extLst>
              <a:ext uri="{FF2B5EF4-FFF2-40B4-BE49-F238E27FC236}">
                <a16:creationId xmlns:a16="http://schemas.microsoft.com/office/drawing/2014/main" id="{95591A83-DAC2-20ED-16B2-10ACDE38A035}"/>
              </a:ext>
            </a:extLst>
          </p:cNvPr>
          <p:cNvSpPr/>
          <p:nvPr/>
        </p:nvSpPr>
        <p:spPr bwMode="auto">
          <a:xfrm>
            <a:off x="-375557" y="6155870"/>
            <a:ext cx="12670970" cy="9143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Title 1">
            <a:extLst>
              <a:ext uri="{FF2B5EF4-FFF2-40B4-BE49-F238E27FC236}">
                <a16:creationId xmlns:a16="http://schemas.microsoft.com/office/drawing/2014/main" id="{092E5C4C-C505-2006-3A8C-01AB3099E105}"/>
              </a:ext>
            </a:extLst>
          </p:cNvPr>
          <p:cNvSpPr txBox="1">
            <a:spLocks/>
          </p:cNvSpPr>
          <p:nvPr/>
        </p:nvSpPr>
        <p:spPr>
          <a:xfrm>
            <a:off x="1974" y="6280366"/>
            <a:ext cx="12156983" cy="276999"/>
          </a:xfrm>
          <a:prstGeom prst="rect">
            <a:avLst/>
          </a:prstGeom>
        </p:spPr>
        <p:txBody>
          <a:bodyPr vert="horz" wrap="square" lIns="0" tIns="0" rIns="0" bIns="0" rtlCol="0" anchor="ctr">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3B2E58"/>
                </a:solidFill>
                <a:effectLst/>
                <a:uLnTx/>
                <a:uFillTx/>
                <a:latin typeface="Segoe UI"/>
                <a:ea typeface="+mn-ea"/>
                <a:cs typeface="Segoe UI"/>
              </a:rPr>
              <a:t>Professional Communication | Teamwork | </a:t>
            </a:r>
            <a:r>
              <a:rPr kumimoji="0" lang="en-US" sz="1800" b="1" i="0" u="none" strike="noStrike" kern="1200" cap="none" spc="-50" normalizeH="0" baseline="0" noProof="0">
                <a:ln w="3175">
                  <a:noFill/>
                </a:ln>
                <a:solidFill>
                  <a:srgbClr val="FFFFFF"/>
                </a:solidFill>
                <a:effectLst/>
                <a:uLnTx/>
                <a:uFillTx/>
                <a:latin typeface="Segoe UI"/>
                <a:ea typeface="+mn-ea"/>
                <a:cs typeface="Segoe UI"/>
              </a:rPr>
              <a:t>Team Management </a:t>
            </a:r>
            <a:r>
              <a:rPr kumimoji="0" lang="en-US" sz="1800" b="0" i="0" u="none" strike="noStrike" kern="1200" cap="none" spc="-50" normalizeH="0" baseline="0" noProof="0">
                <a:ln w="3175">
                  <a:noFill/>
                </a:ln>
                <a:solidFill>
                  <a:srgbClr val="3B2E58"/>
                </a:solidFill>
                <a:effectLst/>
                <a:uLnTx/>
                <a:uFillTx/>
                <a:latin typeface="Segoe UI"/>
                <a:ea typeface="+mn-ea"/>
                <a:cs typeface="Segoe UI"/>
              </a:rPr>
              <a:t>| Diversity | Practice Empathy | Q&amp;A</a:t>
            </a:r>
          </a:p>
        </p:txBody>
      </p:sp>
      <p:pic>
        <p:nvPicPr>
          <p:cNvPr id="8" name="Picture Placeholder 10" descr="A picture containing text, nature, rock, sunset&#10;&#10;Description automatically generated">
            <a:extLst>
              <a:ext uri="{FF2B5EF4-FFF2-40B4-BE49-F238E27FC236}">
                <a16:creationId xmlns:a16="http://schemas.microsoft.com/office/drawing/2014/main" id="{F00DAF01-EA53-58C9-BF8B-F2AC7498F6F9}"/>
              </a:ext>
            </a:extLst>
          </p:cNvPr>
          <p:cNvPicPr>
            <a:picLocks noChangeAspect="1"/>
          </p:cNvPicPr>
          <p:nvPr/>
        </p:nvPicPr>
        <p:blipFill rotWithShape="1">
          <a:blip r:embed="rId3"/>
          <a:srcRect t="106" b="16071"/>
          <a:stretch/>
        </p:blipFill>
        <p:spPr bwMode="ltGray">
          <a:xfrm>
            <a:off x="0" y="1386840"/>
            <a:ext cx="12192000" cy="4769030"/>
          </a:xfrm>
          <a:prstGeom prst="rect">
            <a:avLst/>
          </a:prstGeom>
          <a:blipFill>
            <a:blip r:embed="rId4"/>
            <a:stretch>
              <a:fillRect/>
            </a:stretch>
          </a:blipFill>
        </p:spPr>
      </p:pic>
    </p:spTree>
    <p:extLst>
      <p:ext uri="{BB962C8B-B14F-4D97-AF65-F5344CB8AC3E}">
        <p14:creationId xmlns:p14="http://schemas.microsoft.com/office/powerpoint/2010/main" val="29304529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9D8D4A0-E925-40DD-A0A8-D5069E0C32C7}"/>
              </a:ext>
              <a:ext uri="{C183D7F6-B498-43B3-948B-1728B52AA6E4}">
                <adec:decorative xmlns:adec="http://schemas.microsoft.com/office/drawing/2017/decorative" val="1"/>
              </a:ext>
            </a:extLst>
          </p:cNvPr>
          <p:cNvPicPr>
            <a:picLocks noChangeAspect="1"/>
          </p:cNvPicPr>
          <p:nvPr/>
        </p:nvPicPr>
        <p:blipFill rotWithShape="1">
          <a:blip r:embed="rId3"/>
          <a:srcRect l="21017" r="11892" b="-1"/>
          <a:stretch/>
        </p:blipFill>
        <p:spPr>
          <a:xfrm>
            <a:off x="5299075" y="10"/>
            <a:ext cx="6892925" cy="6857990"/>
          </a:xfrm>
          <a:prstGeom prst="rect">
            <a:avLst/>
          </a:prstGeom>
          <a:noFill/>
        </p:spPr>
      </p:pic>
      <p:sp>
        <p:nvSpPr>
          <p:cNvPr id="3" name="Title 2">
            <a:extLst>
              <a:ext uri="{FF2B5EF4-FFF2-40B4-BE49-F238E27FC236}">
                <a16:creationId xmlns:a16="http://schemas.microsoft.com/office/drawing/2014/main" id="{16D22E30-1505-490A-B019-71DF802DF919}"/>
              </a:ext>
            </a:extLst>
          </p:cNvPr>
          <p:cNvSpPr>
            <a:spLocks noGrp="1"/>
          </p:cNvSpPr>
          <p:nvPr>
            <p:ph type="title" idx="4294967295"/>
          </p:nvPr>
        </p:nvSpPr>
        <p:spPr>
          <a:xfrm>
            <a:off x="584200" y="457200"/>
            <a:ext cx="4416425" cy="553998"/>
          </a:xfrm>
        </p:spPr>
        <p:txBody>
          <a:bodyPr wrap="square" anchor="t">
            <a:noAutofit/>
          </a:bodyPr>
          <a:lstStyle/>
          <a:p>
            <a:r>
              <a:rPr lang="en-US" sz="4800">
                <a:solidFill>
                  <a:srgbClr val="D59DFF"/>
                </a:solidFill>
              </a:rPr>
              <a:t>Motivation</a:t>
            </a:r>
          </a:p>
        </p:txBody>
      </p:sp>
      <p:sp>
        <p:nvSpPr>
          <p:cNvPr id="17" name="Text Placeholder 3">
            <a:extLst>
              <a:ext uri="{FF2B5EF4-FFF2-40B4-BE49-F238E27FC236}">
                <a16:creationId xmlns:a16="http://schemas.microsoft.com/office/drawing/2014/main" id="{8B26849F-662C-4E83-911C-39CB9633B2F3}"/>
              </a:ext>
            </a:extLst>
          </p:cNvPr>
          <p:cNvSpPr>
            <a:spLocks noGrp="1"/>
          </p:cNvSpPr>
          <p:nvPr>
            <p:ph type="body" sz="quarter" idx="11"/>
          </p:nvPr>
        </p:nvSpPr>
        <p:spPr>
          <a:xfrm>
            <a:off x="584200" y="1776053"/>
            <a:ext cx="4638676" cy="4049712"/>
          </a:xfrm>
        </p:spPr>
        <p:txBody>
          <a:bodyPr vert="horz" wrap="square" lIns="0" tIns="0" rIns="0" bIns="0" rtlCol="0" anchor="t">
            <a:noAutofit/>
          </a:bodyPr>
          <a:lstStyle/>
          <a:p>
            <a:pPr marL="457200" indent="-457200">
              <a:buFont typeface="Arial" panose="020B0604020202020204" pitchFamily="34" charset="0"/>
              <a:buChar char="•"/>
            </a:pPr>
            <a:r>
              <a:rPr lang="en-US" sz="3600" dirty="0">
                <a:solidFill>
                  <a:schemeClr val="bg1"/>
                </a:solidFill>
                <a:cs typeface="Segoe UI"/>
              </a:rPr>
              <a:t>Creative work is intrinsically more motivating</a:t>
            </a:r>
          </a:p>
          <a:p>
            <a:pPr marL="457200" indent="-457200">
              <a:buFont typeface="Arial" panose="020B0604020202020204" pitchFamily="34" charset="0"/>
              <a:buChar char="•"/>
            </a:pPr>
            <a:r>
              <a:rPr lang="en-US" sz="3600" dirty="0">
                <a:solidFill>
                  <a:schemeClr val="bg1"/>
                </a:solidFill>
                <a:cs typeface="Segoe UI"/>
              </a:rPr>
              <a:t>Allow for autonomy and mastery</a:t>
            </a:r>
            <a:endParaRPr lang="en-US" sz="3600" dirty="0">
              <a:solidFill>
                <a:schemeClr val="bg1"/>
              </a:solidFill>
            </a:endParaRPr>
          </a:p>
          <a:p>
            <a:pPr marL="457200" indent="-457200">
              <a:buFont typeface="Arial" panose="020B0604020202020204" pitchFamily="34" charset="0"/>
              <a:buChar char="•"/>
            </a:pPr>
            <a:r>
              <a:rPr lang="en-US" sz="3600" dirty="0">
                <a:solidFill>
                  <a:schemeClr val="bg1"/>
                </a:solidFill>
                <a:cs typeface="Segoe UI"/>
              </a:rPr>
              <a:t>Help connect the team to the purpose</a:t>
            </a:r>
            <a:endParaRPr lang="en-US" sz="3600" dirty="0">
              <a:solidFill>
                <a:schemeClr val="bg1"/>
              </a:solidFill>
            </a:endParaRPr>
          </a:p>
        </p:txBody>
      </p:sp>
    </p:spTree>
    <p:extLst>
      <p:ext uri="{BB962C8B-B14F-4D97-AF65-F5344CB8AC3E}">
        <p14:creationId xmlns:p14="http://schemas.microsoft.com/office/powerpoint/2010/main" val="4002220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a:xfrm>
            <a:off x="588263" y="426423"/>
            <a:ext cx="11018520" cy="615553"/>
          </a:xfrm>
        </p:spPr>
        <p:txBody>
          <a:bodyPr/>
          <a:lstStyle/>
          <a:p>
            <a:r>
              <a:rPr lang="en-US" sz="4000"/>
              <a:t>You’re the Manager now, dog</a:t>
            </a:r>
          </a:p>
        </p:txBody>
      </p:sp>
      <p:sp>
        <p:nvSpPr>
          <p:cNvPr id="36" name="TextBox 35">
            <a:extLst>
              <a:ext uri="{FF2B5EF4-FFF2-40B4-BE49-F238E27FC236}">
                <a16:creationId xmlns:a16="http://schemas.microsoft.com/office/drawing/2014/main" id="{39814648-3E02-844F-AD45-4B3A4F8A65AF}"/>
              </a:ext>
            </a:extLst>
          </p:cNvPr>
          <p:cNvSpPr txBox="1"/>
          <p:nvPr/>
        </p:nvSpPr>
        <p:spPr>
          <a:xfrm>
            <a:off x="1211262" y="1437247"/>
            <a:ext cx="2227263" cy="1292662"/>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8661C5"/>
                </a:solidFill>
                <a:effectLst/>
                <a:uLnTx/>
                <a:uFillTx/>
                <a:latin typeface="Segoe UI Semibold"/>
                <a:ea typeface="+mn-ea"/>
                <a:cs typeface="+mn-cs"/>
              </a:rPr>
              <a:t>The new employee experience</a:t>
            </a:r>
          </a:p>
        </p:txBody>
      </p:sp>
      <p:sp>
        <p:nvSpPr>
          <p:cNvPr id="5" name="Sustainable_EC0A" title="Icon of a tree branch">
            <a:extLst>
              <a:ext uri="{FF2B5EF4-FFF2-40B4-BE49-F238E27FC236}">
                <a16:creationId xmlns:a16="http://schemas.microsoft.com/office/drawing/2014/main" id="{1A3C3CC3-5E51-4B13-9F54-7076F0853FC5}"/>
              </a:ext>
            </a:extLst>
          </p:cNvPr>
          <p:cNvSpPr>
            <a:spLocks noChangeAspect="1" noEditPoints="1"/>
          </p:cNvSpPr>
          <p:nvPr/>
        </p:nvSpPr>
        <p:spPr bwMode="auto">
          <a:xfrm>
            <a:off x="1471705" y="3035188"/>
            <a:ext cx="1702523" cy="1603782"/>
          </a:xfrm>
          <a:custGeom>
            <a:avLst/>
            <a:gdLst>
              <a:gd name="T0" fmla="*/ 3750 w 3750"/>
              <a:gd name="T1" fmla="*/ 0 h 3531"/>
              <a:gd name="T2" fmla="*/ 3750 w 3750"/>
              <a:gd name="T3" fmla="*/ 1375 h 3531"/>
              <a:gd name="T4" fmla="*/ 2375 w 3750"/>
              <a:gd name="T5" fmla="*/ 2750 h 3531"/>
              <a:gd name="T6" fmla="*/ 1000 w 3750"/>
              <a:gd name="T7" fmla="*/ 1375 h 3531"/>
              <a:gd name="T8" fmla="*/ 2375 w 3750"/>
              <a:gd name="T9" fmla="*/ 0 h 3531"/>
              <a:gd name="T10" fmla="*/ 3750 w 3750"/>
              <a:gd name="T11" fmla="*/ 0 h 3531"/>
              <a:gd name="T12" fmla="*/ 219 w 3750"/>
              <a:gd name="T13" fmla="*/ 3531 h 3531"/>
              <a:gd name="T14" fmla="*/ 2875 w 3750"/>
              <a:gd name="T15" fmla="*/ 875 h 3531"/>
              <a:gd name="T16" fmla="*/ 500 w 3750"/>
              <a:gd name="T17" fmla="*/ 1000 h 3531"/>
              <a:gd name="T18" fmla="*/ 1000 w 3750"/>
              <a:gd name="T19" fmla="*/ 1500 h 3531"/>
              <a:gd name="T20" fmla="*/ 1204 w 3750"/>
              <a:gd name="T21" fmla="*/ 657 h 3531"/>
              <a:gd name="T22" fmla="*/ 750 w 3750"/>
              <a:gd name="T23" fmla="*/ 500 h 3531"/>
              <a:gd name="T24" fmla="*/ 0 w 3750"/>
              <a:gd name="T25" fmla="*/ 500 h 3531"/>
              <a:gd name="T26" fmla="*/ 0 w 3750"/>
              <a:gd name="T27" fmla="*/ 1250 h 3531"/>
              <a:gd name="T28" fmla="*/ 750 w 3750"/>
              <a:gd name="T29" fmla="*/ 2000 h 3531"/>
              <a:gd name="T30" fmla="*/ 1107 w 3750"/>
              <a:gd name="T31" fmla="*/ 1906 h 3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0" h="3531">
                <a:moveTo>
                  <a:pt x="3750" y="0"/>
                </a:moveTo>
                <a:cubicBezTo>
                  <a:pt x="3750" y="1375"/>
                  <a:pt x="3750" y="1375"/>
                  <a:pt x="3750" y="1375"/>
                </a:cubicBezTo>
                <a:cubicBezTo>
                  <a:pt x="3750" y="2134"/>
                  <a:pt x="3134" y="2750"/>
                  <a:pt x="2375" y="2750"/>
                </a:cubicBezTo>
                <a:cubicBezTo>
                  <a:pt x="1616" y="2750"/>
                  <a:pt x="1000" y="2134"/>
                  <a:pt x="1000" y="1375"/>
                </a:cubicBezTo>
                <a:cubicBezTo>
                  <a:pt x="1000" y="616"/>
                  <a:pt x="1616" y="0"/>
                  <a:pt x="2375" y="0"/>
                </a:cubicBezTo>
                <a:lnTo>
                  <a:pt x="3750" y="0"/>
                </a:lnTo>
                <a:close/>
                <a:moveTo>
                  <a:pt x="219" y="3531"/>
                </a:moveTo>
                <a:cubicBezTo>
                  <a:pt x="2875" y="875"/>
                  <a:pt x="2875" y="875"/>
                  <a:pt x="2875" y="875"/>
                </a:cubicBezTo>
                <a:moveTo>
                  <a:pt x="500" y="1000"/>
                </a:moveTo>
                <a:cubicBezTo>
                  <a:pt x="1000" y="1500"/>
                  <a:pt x="1000" y="1500"/>
                  <a:pt x="1000" y="1500"/>
                </a:cubicBezTo>
                <a:moveTo>
                  <a:pt x="1204" y="657"/>
                </a:moveTo>
                <a:cubicBezTo>
                  <a:pt x="1078" y="560"/>
                  <a:pt x="922" y="500"/>
                  <a:pt x="750" y="500"/>
                </a:cubicBezTo>
                <a:cubicBezTo>
                  <a:pt x="0" y="500"/>
                  <a:pt x="0" y="500"/>
                  <a:pt x="0" y="500"/>
                </a:cubicBezTo>
                <a:cubicBezTo>
                  <a:pt x="0" y="1250"/>
                  <a:pt x="0" y="1250"/>
                  <a:pt x="0" y="1250"/>
                </a:cubicBezTo>
                <a:cubicBezTo>
                  <a:pt x="0" y="1664"/>
                  <a:pt x="336" y="2000"/>
                  <a:pt x="750" y="2000"/>
                </a:cubicBezTo>
                <a:cubicBezTo>
                  <a:pt x="880" y="2000"/>
                  <a:pt x="1000" y="1964"/>
                  <a:pt x="1107" y="190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AE7B703F-6E4B-D049-9076-3A3FAF4BA062}"/>
              </a:ext>
            </a:extLst>
          </p:cNvPr>
          <p:cNvSpPr txBox="1"/>
          <p:nvPr/>
        </p:nvSpPr>
        <p:spPr>
          <a:xfrm>
            <a:off x="1211262" y="5032820"/>
            <a:ext cx="2227263" cy="67710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mn-cs"/>
              </a:rPr>
              <a:t>First impressions are important.</a:t>
            </a:r>
          </a:p>
        </p:txBody>
      </p:sp>
      <p:sp>
        <p:nvSpPr>
          <p:cNvPr id="37" name="TextBox 36">
            <a:extLst>
              <a:ext uri="{FF2B5EF4-FFF2-40B4-BE49-F238E27FC236}">
                <a16:creationId xmlns:a16="http://schemas.microsoft.com/office/drawing/2014/main" id="{029391D6-7A49-C24A-845C-BD6753E67D60}"/>
              </a:ext>
            </a:extLst>
          </p:cNvPr>
          <p:cNvSpPr txBox="1"/>
          <p:nvPr/>
        </p:nvSpPr>
        <p:spPr>
          <a:xfrm>
            <a:off x="5247152" y="1437247"/>
            <a:ext cx="1934698" cy="1292662"/>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8661C5"/>
                </a:solidFill>
                <a:effectLst/>
                <a:uLnTx/>
                <a:uFillTx/>
                <a:latin typeface="Segoe UI Semibold"/>
                <a:ea typeface="+mn-ea"/>
                <a:cs typeface="+mn-cs"/>
              </a:rPr>
              <a:t>Progression is important</a:t>
            </a:r>
          </a:p>
        </p:txBody>
      </p:sp>
      <p:sp>
        <p:nvSpPr>
          <p:cNvPr id="6" name="SkiResorts_EB45" title="Icon of mountains">
            <a:extLst>
              <a:ext uri="{FF2B5EF4-FFF2-40B4-BE49-F238E27FC236}">
                <a16:creationId xmlns:a16="http://schemas.microsoft.com/office/drawing/2014/main" id="{3A4DAA9B-D0DC-4C02-BF2B-25E7F3A08F6C}"/>
              </a:ext>
            </a:extLst>
          </p:cNvPr>
          <p:cNvSpPr>
            <a:spLocks noChangeAspect="1" noEditPoints="1"/>
          </p:cNvSpPr>
          <p:nvPr/>
        </p:nvSpPr>
        <p:spPr bwMode="auto">
          <a:xfrm flipH="1">
            <a:off x="8591262" y="3037562"/>
            <a:ext cx="2361310" cy="1698067"/>
          </a:xfrm>
          <a:custGeom>
            <a:avLst/>
            <a:gdLst>
              <a:gd name="T0" fmla="*/ 0 w 5319"/>
              <a:gd name="T1" fmla="*/ 3825 h 3825"/>
              <a:gd name="T2" fmla="*/ 1913 w 5319"/>
              <a:gd name="T3" fmla="*/ 0 h 3825"/>
              <a:gd name="T4" fmla="*/ 3819 w 5319"/>
              <a:gd name="T5" fmla="*/ 3825 h 3825"/>
              <a:gd name="T6" fmla="*/ 0 w 5319"/>
              <a:gd name="T7" fmla="*/ 3825 h 3825"/>
              <a:gd name="T8" fmla="*/ 3754 w 5319"/>
              <a:gd name="T9" fmla="*/ 3825 h 3825"/>
              <a:gd name="T10" fmla="*/ 5319 w 5319"/>
              <a:gd name="T11" fmla="*/ 3825 h 3825"/>
              <a:gd name="T12" fmla="*/ 3938 w 5319"/>
              <a:gd name="T13" fmla="*/ 1153 h 3825"/>
              <a:gd name="T14" fmla="*/ 3200 w 5319"/>
              <a:gd name="T15" fmla="*/ 2535 h 3825"/>
              <a:gd name="T16" fmla="*/ 1313 w 5319"/>
              <a:gd name="T17" fmla="*/ 1199 h 3825"/>
              <a:gd name="T18" fmla="*/ 1913 w 5319"/>
              <a:gd name="T19" fmla="*/ 1798 h 3825"/>
              <a:gd name="T20" fmla="*/ 2510 w 5319"/>
              <a:gd name="T21" fmla="*/ 1200 h 3825"/>
              <a:gd name="T22" fmla="*/ 4747 w 5319"/>
              <a:gd name="T23" fmla="*/ 2719 h 3825"/>
              <a:gd name="T24" fmla="*/ 3938 w 5319"/>
              <a:gd name="T25" fmla="*/ 2719 h 3825"/>
              <a:gd name="T26" fmla="*/ 3490 w 5319"/>
              <a:gd name="T27" fmla="*/ 3167 h 3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19" h="3825">
                <a:moveTo>
                  <a:pt x="0" y="3825"/>
                </a:moveTo>
                <a:lnTo>
                  <a:pt x="1913" y="0"/>
                </a:lnTo>
                <a:lnTo>
                  <a:pt x="3819" y="3825"/>
                </a:lnTo>
                <a:lnTo>
                  <a:pt x="0" y="3825"/>
                </a:lnTo>
                <a:moveTo>
                  <a:pt x="3754" y="3825"/>
                </a:moveTo>
                <a:lnTo>
                  <a:pt x="5319" y="3825"/>
                </a:lnTo>
                <a:lnTo>
                  <a:pt x="3938" y="1153"/>
                </a:lnTo>
                <a:lnTo>
                  <a:pt x="3200" y="2535"/>
                </a:lnTo>
                <a:moveTo>
                  <a:pt x="1313" y="1199"/>
                </a:moveTo>
                <a:lnTo>
                  <a:pt x="1913" y="1798"/>
                </a:lnTo>
                <a:lnTo>
                  <a:pt x="2510" y="1200"/>
                </a:lnTo>
                <a:moveTo>
                  <a:pt x="4747" y="2719"/>
                </a:moveTo>
                <a:lnTo>
                  <a:pt x="3938" y="2719"/>
                </a:lnTo>
                <a:lnTo>
                  <a:pt x="3490" y="31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9F115836-AC54-D542-8EB4-688AA0807BAF}"/>
              </a:ext>
            </a:extLst>
          </p:cNvPr>
          <p:cNvSpPr txBox="1"/>
          <p:nvPr/>
        </p:nvSpPr>
        <p:spPr>
          <a:xfrm>
            <a:off x="4721115" y="5032820"/>
            <a:ext cx="2726763" cy="101566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mn-cs"/>
              </a:rPr>
              <a:t>Everyone should know what it takes to level up.</a:t>
            </a:r>
          </a:p>
        </p:txBody>
      </p:sp>
      <p:sp>
        <p:nvSpPr>
          <p:cNvPr id="38" name="TextBox 37">
            <a:extLst>
              <a:ext uri="{FF2B5EF4-FFF2-40B4-BE49-F238E27FC236}">
                <a16:creationId xmlns:a16="http://schemas.microsoft.com/office/drawing/2014/main" id="{30878ECC-D588-BD44-8BAC-7E365CB314C5}"/>
              </a:ext>
            </a:extLst>
          </p:cNvPr>
          <p:cNvSpPr txBox="1"/>
          <p:nvPr/>
        </p:nvSpPr>
        <p:spPr>
          <a:xfrm>
            <a:off x="9070974" y="1437247"/>
            <a:ext cx="1592263" cy="1292662"/>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8661C5"/>
                </a:solidFill>
                <a:effectLst/>
                <a:uLnTx/>
                <a:uFillTx/>
                <a:latin typeface="Segoe UI Semibold"/>
                <a:ea typeface="+mn-ea"/>
                <a:cs typeface="+mn-cs"/>
              </a:rPr>
              <a:t>Priorities, from Low to High</a:t>
            </a:r>
          </a:p>
        </p:txBody>
      </p:sp>
      <p:sp>
        <p:nvSpPr>
          <p:cNvPr id="7" name="list_4" title="Icon of a checklist">
            <a:extLst>
              <a:ext uri="{FF2B5EF4-FFF2-40B4-BE49-F238E27FC236}">
                <a16:creationId xmlns:a16="http://schemas.microsoft.com/office/drawing/2014/main" id="{5AAFFE4D-C4E6-4D53-AC11-633CD7D7E4F7}"/>
              </a:ext>
            </a:extLst>
          </p:cNvPr>
          <p:cNvSpPr>
            <a:spLocks noChangeAspect="1" noEditPoints="1"/>
          </p:cNvSpPr>
          <p:nvPr/>
        </p:nvSpPr>
        <p:spPr bwMode="auto">
          <a:xfrm>
            <a:off x="4891019" y="2959774"/>
            <a:ext cx="2220352" cy="1500714"/>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821137D2-2E6D-3A4B-9656-404970BF4CB8}"/>
              </a:ext>
            </a:extLst>
          </p:cNvPr>
          <p:cNvSpPr txBox="1"/>
          <p:nvPr/>
        </p:nvSpPr>
        <p:spPr>
          <a:xfrm>
            <a:off x="8409159" y="5032820"/>
            <a:ext cx="2915891" cy="67710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mn-cs"/>
              </a:rPr>
              <a:t>Maslow and all that.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mn-cs"/>
              </a:rPr>
              <a:t>Freedom to create.</a:t>
            </a:r>
          </a:p>
        </p:txBody>
      </p:sp>
    </p:spTree>
    <p:extLst>
      <p:ext uri="{BB962C8B-B14F-4D97-AF65-F5344CB8AC3E}">
        <p14:creationId xmlns:p14="http://schemas.microsoft.com/office/powerpoint/2010/main" val="663973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childTnLst>
                                </p:cTn>
                              </p:par>
                            </p:childTnLst>
                          </p:cTn>
                        </p:par>
                        <p:par>
                          <p:cTn id="10" fill="hold">
                            <p:stCondLst>
                              <p:cond delay="0"/>
                            </p:stCondLst>
                            <p:childTnLst>
                              <p:par>
                                <p:cTn id="11" presetID="22" presetClass="entr" presetSubtype="4"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par>
                          <p:cTn id="21" fill="hold">
                            <p:stCondLst>
                              <p:cond delay="0"/>
                            </p:stCondLst>
                            <p:childTnLst>
                              <p:par>
                                <p:cTn id="22" presetID="22" presetClass="entr" presetSubtype="4"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childTnLst>
                                </p:cTn>
                              </p:par>
                            </p:childTnLst>
                          </p:cTn>
                        </p:par>
                        <p:par>
                          <p:cTn id="32" fill="hold">
                            <p:stCondLst>
                              <p:cond delay="0"/>
                            </p:stCondLst>
                            <p:childTnLst>
                              <p:par>
                                <p:cTn id="33" presetID="22" presetClass="entr" presetSubtype="4"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 grpId="0" animBg="1"/>
      <p:bldP spid="39" grpId="0"/>
      <p:bldP spid="37" grpId="0"/>
      <p:bldP spid="6" grpId="0" animBg="1"/>
      <p:bldP spid="40" grpId="0"/>
      <p:bldP spid="38" grpId="0"/>
      <p:bldP spid="7" grpId="0" animBg="1"/>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C2D0BBE-CBB1-0ECE-D9CE-4C56BF7F2D7B}"/>
              </a:ext>
            </a:extLst>
          </p:cNvPr>
          <p:cNvSpPr>
            <a:spLocks noGrp="1"/>
          </p:cNvSpPr>
          <p:nvPr>
            <p:ph type="pic" sz="quarter" idx="11"/>
          </p:nvPr>
        </p:nvSpPr>
        <p:spPr/>
      </p:sp>
      <p:sp>
        <p:nvSpPr>
          <p:cNvPr id="2" name="Title 1">
            <a:extLst>
              <a:ext uri="{FF2B5EF4-FFF2-40B4-BE49-F238E27FC236}">
                <a16:creationId xmlns:a16="http://schemas.microsoft.com/office/drawing/2014/main" id="{8413C851-C93D-C04E-BCDC-7C9DE582E530}"/>
              </a:ext>
            </a:extLst>
          </p:cNvPr>
          <p:cNvSpPr>
            <a:spLocks noGrp="1"/>
          </p:cNvSpPr>
          <p:nvPr>
            <p:ph type="title"/>
          </p:nvPr>
        </p:nvSpPr>
        <p:spPr>
          <a:xfrm>
            <a:off x="584359" y="591967"/>
            <a:ext cx="11018520" cy="553998"/>
          </a:xfrm>
        </p:spPr>
        <p:txBody>
          <a:bodyPr/>
          <a:lstStyle/>
          <a:p>
            <a:r>
              <a:rPr lang="en-US">
                <a:solidFill>
                  <a:srgbClr val="D59DFF"/>
                </a:solidFill>
              </a:rPr>
              <a:t>Diversity</a:t>
            </a:r>
          </a:p>
        </p:txBody>
      </p:sp>
      <p:sp>
        <p:nvSpPr>
          <p:cNvPr id="3" name="Rectangle 2">
            <a:extLst>
              <a:ext uri="{FF2B5EF4-FFF2-40B4-BE49-F238E27FC236}">
                <a16:creationId xmlns:a16="http://schemas.microsoft.com/office/drawing/2014/main" id="{33BF2C02-1A21-5464-FA2B-B9CD1AAF7427}"/>
              </a:ext>
            </a:extLst>
          </p:cNvPr>
          <p:cNvSpPr/>
          <p:nvPr/>
        </p:nvSpPr>
        <p:spPr bwMode="auto">
          <a:xfrm>
            <a:off x="-375557" y="6155870"/>
            <a:ext cx="12670970" cy="9143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itle 1">
            <a:extLst>
              <a:ext uri="{FF2B5EF4-FFF2-40B4-BE49-F238E27FC236}">
                <a16:creationId xmlns:a16="http://schemas.microsoft.com/office/drawing/2014/main" id="{68DDA874-DA8E-81B2-9F9D-159AF0454C5A}"/>
              </a:ext>
            </a:extLst>
          </p:cNvPr>
          <p:cNvSpPr txBox="1">
            <a:spLocks/>
          </p:cNvSpPr>
          <p:nvPr/>
        </p:nvSpPr>
        <p:spPr>
          <a:xfrm>
            <a:off x="1974" y="6280366"/>
            <a:ext cx="12156983" cy="276999"/>
          </a:xfrm>
          <a:prstGeom prst="rect">
            <a:avLst/>
          </a:prstGeom>
        </p:spPr>
        <p:txBody>
          <a:bodyPr vert="horz" wrap="square" lIns="0" tIns="0" rIns="0" bIns="0" rtlCol="0" anchor="ctr">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800">
                <a:solidFill>
                  <a:srgbClr val="3B2E58"/>
                </a:solidFill>
                <a:latin typeface="Segoe UI"/>
                <a:cs typeface="Segoe UI"/>
              </a:rPr>
              <a:t>Professional Communication | Teamwork | Team Management | </a:t>
            </a:r>
            <a:r>
              <a:rPr lang="en-US" sz="1800" b="1">
                <a:solidFill>
                  <a:schemeClr val="bg1"/>
                </a:solidFill>
                <a:latin typeface="Segoe UI"/>
                <a:cs typeface="Segoe UI"/>
              </a:rPr>
              <a:t>Diversity </a:t>
            </a:r>
            <a:r>
              <a:rPr lang="en-US" sz="1800">
                <a:solidFill>
                  <a:srgbClr val="3B2E58"/>
                </a:solidFill>
                <a:latin typeface="Segoe UI"/>
                <a:cs typeface="Segoe UI"/>
              </a:rPr>
              <a:t>| Practice Empathy | Q&amp;A</a:t>
            </a:r>
          </a:p>
        </p:txBody>
      </p:sp>
      <p:pic>
        <p:nvPicPr>
          <p:cNvPr id="8" name="Picture Placeholder 10" descr="A picture containing text, nature, rock, sunset&#10;&#10;Description automatically generated">
            <a:extLst>
              <a:ext uri="{FF2B5EF4-FFF2-40B4-BE49-F238E27FC236}">
                <a16:creationId xmlns:a16="http://schemas.microsoft.com/office/drawing/2014/main" id="{D87516B7-C974-75C9-8BEF-5592C3491501}"/>
              </a:ext>
            </a:extLst>
          </p:cNvPr>
          <p:cNvPicPr>
            <a:picLocks noChangeAspect="1"/>
          </p:cNvPicPr>
          <p:nvPr/>
        </p:nvPicPr>
        <p:blipFill rotWithShape="1">
          <a:blip r:embed="rId3"/>
          <a:srcRect t="106" b="16071"/>
          <a:stretch/>
        </p:blipFill>
        <p:spPr bwMode="ltGray">
          <a:xfrm>
            <a:off x="0" y="1386840"/>
            <a:ext cx="12192000" cy="4769030"/>
          </a:xfrm>
          <a:prstGeom prst="rect">
            <a:avLst/>
          </a:prstGeom>
          <a:blipFill>
            <a:blip r:embed="rId4"/>
            <a:stretch>
              <a:fillRect/>
            </a:stretch>
          </a:blipFill>
        </p:spPr>
      </p:pic>
    </p:spTree>
    <p:extLst>
      <p:ext uri="{BB962C8B-B14F-4D97-AF65-F5344CB8AC3E}">
        <p14:creationId xmlns:p14="http://schemas.microsoft.com/office/powerpoint/2010/main" val="29913007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C851-C93D-C04E-BCDC-7C9DE582E530}"/>
              </a:ext>
            </a:extLst>
          </p:cNvPr>
          <p:cNvSpPr>
            <a:spLocks noGrp="1"/>
          </p:cNvSpPr>
          <p:nvPr>
            <p:ph type="title"/>
          </p:nvPr>
        </p:nvSpPr>
        <p:spPr>
          <a:xfrm>
            <a:off x="0" y="224007"/>
            <a:ext cx="12192000" cy="553998"/>
          </a:xfrm>
        </p:spPr>
        <p:txBody>
          <a:bodyPr/>
          <a:lstStyle/>
          <a:p>
            <a:r>
              <a:rPr lang="en-US"/>
              <a:t>One-dimensional teams</a:t>
            </a:r>
          </a:p>
        </p:txBody>
      </p:sp>
      <p:pic>
        <p:nvPicPr>
          <p:cNvPr id="9" name="Picture 8" descr="An armored knight with a shield and sword.">
            <a:extLst>
              <a:ext uri="{FF2B5EF4-FFF2-40B4-BE49-F238E27FC236}">
                <a16:creationId xmlns:a16="http://schemas.microsoft.com/office/drawing/2014/main" id="{19259F45-E211-4353-B89C-8C5A587FFCC1}"/>
              </a:ext>
            </a:extLst>
          </p:cNvPr>
          <p:cNvPicPr>
            <a:picLocks noChangeAspect="1"/>
          </p:cNvPicPr>
          <p:nvPr/>
        </p:nvPicPr>
        <p:blipFill>
          <a:blip r:embed="rId3"/>
          <a:stretch>
            <a:fillRect/>
          </a:stretch>
        </p:blipFill>
        <p:spPr>
          <a:xfrm>
            <a:off x="2250668" y="1938828"/>
            <a:ext cx="2101066" cy="3248025"/>
          </a:xfrm>
          <a:prstGeom prst="rect">
            <a:avLst/>
          </a:prstGeom>
        </p:spPr>
      </p:pic>
      <p:pic>
        <p:nvPicPr>
          <p:cNvPr id="11" name="Picture 10" descr="An armored knight with a shield and sword.">
            <a:extLst>
              <a:ext uri="{FF2B5EF4-FFF2-40B4-BE49-F238E27FC236}">
                <a16:creationId xmlns:a16="http://schemas.microsoft.com/office/drawing/2014/main" id="{986A1271-E344-4B1A-B357-B7F6CE8935A5}"/>
              </a:ext>
            </a:extLst>
          </p:cNvPr>
          <p:cNvPicPr>
            <a:picLocks noChangeAspect="1"/>
          </p:cNvPicPr>
          <p:nvPr/>
        </p:nvPicPr>
        <p:blipFill>
          <a:blip r:embed="rId3"/>
          <a:stretch>
            <a:fillRect/>
          </a:stretch>
        </p:blipFill>
        <p:spPr>
          <a:xfrm>
            <a:off x="3132519" y="1938830"/>
            <a:ext cx="2101066" cy="3248025"/>
          </a:xfrm>
          <a:prstGeom prst="rect">
            <a:avLst/>
          </a:prstGeom>
        </p:spPr>
      </p:pic>
      <p:pic>
        <p:nvPicPr>
          <p:cNvPr id="7" name="Picture 6" descr="A close-up of a sword&#10;&#10;Description automatically generated with low confidence">
            <a:extLst>
              <a:ext uri="{FF2B5EF4-FFF2-40B4-BE49-F238E27FC236}">
                <a16:creationId xmlns:a16="http://schemas.microsoft.com/office/drawing/2014/main" id="{D37BF27C-35BF-425B-929F-0019D2CCD352}"/>
              </a:ext>
            </a:extLst>
          </p:cNvPr>
          <p:cNvPicPr>
            <a:picLocks noChangeAspect="1"/>
          </p:cNvPicPr>
          <p:nvPr/>
        </p:nvPicPr>
        <p:blipFill>
          <a:blip r:embed="rId3"/>
          <a:stretch>
            <a:fillRect/>
          </a:stretch>
        </p:blipFill>
        <p:spPr>
          <a:xfrm>
            <a:off x="421868" y="1938829"/>
            <a:ext cx="2101066" cy="3248025"/>
          </a:xfrm>
          <a:prstGeom prst="rect">
            <a:avLst/>
          </a:prstGeom>
        </p:spPr>
      </p:pic>
      <p:pic>
        <p:nvPicPr>
          <p:cNvPr id="13" name="Picture 12" descr="An armored knight with a shield and sword.">
            <a:extLst>
              <a:ext uri="{FF2B5EF4-FFF2-40B4-BE49-F238E27FC236}">
                <a16:creationId xmlns:a16="http://schemas.microsoft.com/office/drawing/2014/main" id="{EE146DA0-CA12-4A8A-942D-2D59E0665E59}"/>
              </a:ext>
            </a:extLst>
          </p:cNvPr>
          <p:cNvPicPr>
            <a:picLocks noChangeAspect="1"/>
          </p:cNvPicPr>
          <p:nvPr/>
        </p:nvPicPr>
        <p:blipFill>
          <a:blip r:embed="rId3"/>
          <a:stretch>
            <a:fillRect/>
          </a:stretch>
        </p:blipFill>
        <p:spPr>
          <a:xfrm>
            <a:off x="1336268" y="1938826"/>
            <a:ext cx="2101066" cy="3248025"/>
          </a:xfrm>
          <a:prstGeom prst="rect">
            <a:avLst/>
          </a:prstGeom>
        </p:spPr>
      </p:pic>
      <p:pic>
        <p:nvPicPr>
          <p:cNvPr id="14" name="Picture 13" descr="A picture of William Shakespeare, the bard">
            <a:extLst>
              <a:ext uri="{FF2B5EF4-FFF2-40B4-BE49-F238E27FC236}">
                <a16:creationId xmlns:a16="http://schemas.microsoft.com/office/drawing/2014/main" id="{201D2EBF-BE0D-4D83-AC29-E4E80812E3D0}"/>
              </a:ext>
            </a:extLst>
          </p:cNvPr>
          <p:cNvPicPr>
            <a:picLocks noChangeAspect="1"/>
          </p:cNvPicPr>
          <p:nvPr/>
        </p:nvPicPr>
        <p:blipFill>
          <a:blip r:embed="rId4"/>
          <a:stretch>
            <a:fillRect/>
          </a:stretch>
        </p:blipFill>
        <p:spPr>
          <a:xfrm>
            <a:off x="6405002" y="2275323"/>
            <a:ext cx="1682187" cy="2307353"/>
          </a:xfrm>
          <a:prstGeom prst="rect">
            <a:avLst/>
          </a:prstGeom>
        </p:spPr>
      </p:pic>
      <p:pic>
        <p:nvPicPr>
          <p:cNvPr id="16" name="Picture 15" descr="A picture of William Shakespeare, the bard">
            <a:extLst>
              <a:ext uri="{FF2B5EF4-FFF2-40B4-BE49-F238E27FC236}">
                <a16:creationId xmlns:a16="http://schemas.microsoft.com/office/drawing/2014/main" id="{22F1492D-BF39-4AF3-A2A8-09D0F41CB517}"/>
              </a:ext>
            </a:extLst>
          </p:cNvPr>
          <p:cNvPicPr>
            <a:picLocks noChangeAspect="1"/>
          </p:cNvPicPr>
          <p:nvPr/>
        </p:nvPicPr>
        <p:blipFill>
          <a:blip r:embed="rId4"/>
          <a:stretch>
            <a:fillRect/>
          </a:stretch>
        </p:blipFill>
        <p:spPr>
          <a:xfrm>
            <a:off x="7508057" y="2275323"/>
            <a:ext cx="1682187" cy="2307353"/>
          </a:xfrm>
          <a:prstGeom prst="rect">
            <a:avLst/>
          </a:prstGeom>
        </p:spPr>
      </p:pic>
      <p:pic>
        <p:nvPicPr>
          <p:cNvPr id="18" name="Picture 17" descr="A picture of William Shakespeare, the bard">
            <a:extLst>
              <a:ext uri="{FF2B5EF4-FFF2-40B4-BE49-F238E27FC236}">
                <a16:creationId xmlns:a16="http://schemas.microsoft.com/office/drawing/2014/main" id="{5E8CA716-CE1B-4699-BD28-3D87763D6D56}"/>
              </a:ext>
            </a:extLst>
          </p:cNvPr>
          <p:cNvPicPr>
            <a:picLocks noChangeAspect="1"/>
          </p:cNvPicPr>
          <p:nvPr/>
        </p:nvPicPr>
        <p:blipFill>
          <a:blip r:embed="rId4"/>
          <a:stretch>
            <a:fillRect/>
          </a:stretch>
        </p:blipFill>
        <p:spPr>
          <a:xfrm>
            <a:off x="8557242" y="2275323"/>
            <a:ext cx="1682187" cy="2307353"/>
          </a:xfrm>
          <a:prstGeom prst="rect">
            <a:avLst/>
          </a:prstGeom>
        </p:spPr>
      </p:pic>
      <p:pic>
        <p:nvPicPr>
          <p:cNvPr id="22" name="Picture 21" descr="A picture of William Shakespeare, the bard">
            <a:extLst>
              <a:ext uri="{FF2B5EF4-FFF2-40B4-BE49-F238E27FC236}">
                <a16:creationId xmlns:a16="http://schemas.microsoft.com/office/drawing/2014/main" id="{11F5801F-C9AD-4B2A-BC06-840D162C3BF8}"/>
              </a:ext>
            </a:extLst>
          </p:cNvPr>
          <p:cNvPicPr>
            <a:picLocks noChangeAspect="1"/>
          </p:cNvPicPr>
          <p:nvPr/>
        </p:nvPicPr>
        <p:blipFill>
          <a:blip r:embed="rId4"/>
          <a:stretch>
            <a:fillRect/>
          </a:stretch>
        </p:blipFill>
        <p:spPr>
          <a:xfrm>
            <a:off x="9660297" y="2275323"/>
            <a:ext cx="1682187" cy="2307353"/>
          </a:xfrm>
          <a:prstGeom prst="rect">
            <a:avLst/>
          </a:prstGeom>
        </p:spPr>
      </p:pic>
    </p:spTree>
    <p:extLst>
      <p:ext uri="{BB962C8B-B14F-4D97-AF65-F5344CB8AC3E}">
        <p14:creationId xmlns:p14="http://schemas.microsoft.com/office/powerpoint/2010/main" val="945888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2" presetClass="entr" presetSubtype="4"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ID="2" presetClass="entr" presetSubtype="4"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childTnLst>
                          </p:cTn>
                        </p:par>
                        <p:par>
                          <p:cTn id="40" fill="hold">
                            <p:stCondLst>
                              <p:cond delay="1500"/>
                            </p:stCondLst>
                            <p:childTnLst>
                              <p:par>
                                <p:cTn id="41" presetID="2" presetClass="entr" presetSubtype="4"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C851-C93D-C04E-BCDC-7C9DE582E530}"/>
              </a:ext>
            </a:extLst>
          </p:cNvPr>
          <p:cNvSpPr>
            <a:spLocks noGrp="1"/>
          </p:cNvSpPr>
          <p:nvPr>
            <p:ph type="title"/>
          </p:nvPr>
        </p:nvSpPr>
        <p:spPr>
          <a:xfrm>
            <a:off x="0" y="365326"/>
            <a:ext cx="12192000" cy="553998"/>
          </a:xfrm>
        </p:spPr>
        <p:txBody>
          <a:bodyPr/>
          <a:lstStyle/>
          <a:p>
            <a:r>
              <a:rPr lang="en-US"/>
              <a:t>Diverse teams are better at solving problems</a:t>
            </a:r>
          </a:p>
        </p:txBody>
      </p:sp>
      <p:pic>
        <p:nvPicPr>
          <p:cNvPr id="2050" name="Picture 2" descr="A box with many, many tampons.">
            <a:extLst>
              <a:ext uri="{FF2B5EF4-FFF2-40B4-BE49-F238E27FC236}">
                <a16:creationId xmlns:a16="http://schemas.microsoft.com/office/drawing/2014/main" id="{1691F25F-FC8A-4397-939C-14A37E98B6D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16472" t="1633" r="8030" b="4993"/>
          <a:stretch/>
        </p:blipFill>
        <p:spPr bwMode="auto">
          <a:xfrm>
            <a:off x="5567094" y="1462623"/>
            <a:ext cx="2849116" cy="469830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screenshot of a tweet from the NASA History Office showing the prototype makeup bag created for Sally Ride by silly NASA engineers.">
            <a:extLst>
              <a:ext uri="{FF2B5EF4-FFF2-40B4-BE49-F238E27FC236}">
                <a16:creationId xmlns:a16="http://schemas.microsoft.com/office/drawing/2014/main" id="{316DD7FC-0CB2-4ACA-9F72-B9979E0729FB}"/>
              </a:ext>
            </a:extLst>
          </p:cNvPr>
          <p:cNvPicPr>
            <a:picLocks noChangeAspect="1"/>
          </p:cNvPicPr>
          <p:nvPr/>
        </p:nvPicPr>
        <p:blipFill>
          <a:blip r:embed="rId5"/>
          <a:stretch>
            <a:fillRect/>
          </a:stretch>
        </p:blipFill>
        <p:spPr>
          <a:xfrm>
            <a:off x="8305365" y="1387214"/>
            <a:ext cx="3829885" cy="4829550"/>
          </a:xfrm>
          <a:prstGeom prst="rect">
            <a:avLst/>
          </a:prstGeom>
        </p:spPr>
      </p:pic>
      <p:pic>
        <p:nvPicPr>
          <p:cNvPr id="1026" name="Picture 2" descr="See the source image">
            <a:extLst>
              <a:ext uri="{FF2B5EF4-FFF2-40B4-BE49-F238E27FC236}">
                <a16:creationId xmlns:a16="http://schemas.microsoft.com/office/drawing/2014/main" id="{739AC7AD-14CE-41B7-9958-0E0F530EAE6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800" t="18883" r="22951"/>
          <a:stretch/>
        </p:blipFill>
        <p:spPr bwMode="auto">
          <a:xfrm>
            <a:off x="3064173" y="1466086"/>
            <a:ext cx="2361147" cy="22378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ABB98011-DB73-4841-B9B1-31A27F553F84}"/>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3407" l="3736" r="37802">
                        <a14:foregroundMark x1="20769" y1="76154" x2="20769" y2="76154"/>
                        <a14:foregroundMark x1="28022" y1="76374" x2="28022" y2="76374"/>
                        <a14:foregroundMark x1="29011" y1="78791" x2="29011" y2="78791"/>
                        <a14:foregroundMark x1="29011" y1="78791" x2="29011" y2="78791"/>
                        <a14:foregroundMark x1="18571" y1="77582" x2="18571" y2="77582"/>
                        <a14:foregroundMark x1="18571" y1="77582" x2="18571" y2="77582"/>
                        <a14:foregroundMark x1="19560" y1="93187" x2="22418" y2="67033"/>
                        <a14:foregroundMark x1="28791" y1="68022" x2="29341" y2="88571"/>
                        <a14:foregroundMark x1="32527" y1="92747" x2="27582" y2="87363"/>
                        <a14:foregroundMark x1="34615" y1="50659" x2="34615" y2="35275"/>
                        <a14:foregroundMark x1="20769" y1="76154" x2="19451" y2="93516"/>
                        <a14:foregroundMark x1="34835" y1="32967" x2="37802" y2="47473"/>
                      </a14:backgroundRemoval>
                    </a14:imgEffect>
                  </a14:imgLayer>
                </a14:imgProps>
              </a:ext>
              <a:ext uri="{28A0092B-C50C-407E-A947-70E740481C1C}">
                <a14:useLocalDpi xmlns:a14="http://schemas.microsoft.com/office/drawing/2010/main" val="0"/>
              </a:ext>
            </a:extLst>
          </a:blip>
          <a:srcRect l="12239" t="17036" r="60269"/>
          <a:stretch/>
        </p:blipFill>
        <p:spPr bwMode="auto">
          <a:xfrm>
            <a:off x="711667" y="2397217"/>
            <a:ext cx="866035" cy="261343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4" descr="See the source image">
            <a:extLst>
              <a:ext uri="{FF2B5EF4-FFF2-40B4-BE49-F238E27FC236}">
                <a16:creationId xmlns:a16="http://schemas.microsoft.com/office/drawing/2014/main" id="{88867679-3467-427F-9DF7-1D6A61D1896D}"/>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3407" l="3736" r="37802">
                        <a14:foregroundMark x1="20769" y1="76154" x2="20769" y2="76154"/>
                        <a14:foregroundMark x1="28022" y1="76374" x2="28022" y2="76374"/>
                        <a14:foregroundMark x1="29011" y1="78791" x2="29011" y2="78791"/>
                        <a14:foregroundMark x1="29011" y1="78791" x2="29011" y2="78791"/>
                        <a14:foregroundMark x1="18571" y1="77582" x2="18571" y2="77582"/>
                        <a14:foregroundMark x1="18571" y1="77582" x2="18571" y2="77582"/>
                        <a14:foregroundMark x1="19560" y1="93187" x2="22418" y2="67033"/>
                        <a14:foregroundMark x1="28791" y1="68022" x2="29341" y2="88571"/>
                        <a14:foregroundMark x1="32527" y1="92747" x2="27582" y2="87363"/>
                        <a14:foregroundMark x1="34615" y1="50659" x2="34615" y2="35275"/>
                        <a14:foregroundMark x1="20769" y1="76154" x2="19451" y2="93516"/>
                        <a14:foregroundMark x1="34835" y1="32967" x2="37802" y2="47473"/>
                      </a14:backgroundRemoval>
                    </a14:imgEffect>
                  </a14:imgLayer>
                </a14:imgProps>
              </a:ext>
              <a:ext uri="{28A0092B-C50C-407E-A947-70E740481C1C}">
                <a14:useLocalDpi xmlns:a14="http://schemas.microsoft.com/office/drawing/2010/main" val="0"/>
              </a:ext>
            </a:extLst>
          </a:blip>
          <a:srcRect l="12239" t="17036" r="60269"/>
          <a:stretch/>
        </p:blipFill>
        <p:spPr bwMode="auto">
          <a:xfrm>
            <a:off x="1167676" y="2397217"/>
            <a:ext cx="866035" cy="261343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6670273E-6155-4A89-B66D-8CBA5CE4266E}"/>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3407" l="3736" r="37802">
                        <a14:foregroundMark x1="20769" y1="76154" x2="20769" y2="76154"/>
                        <a14:foregroundMark x1="28022" y1="76374" x2="28022" y2="76374"/>
                        <a14:foregroundMark x1="29011" y1="78791" x2="29011" y2="78791"/>
                        <a14:foregroundMark x1="29011" y1="78791" x2="29011" y2="78791"/>
                        <a14:foregroundMark x1="18571" y1="77582" x2="18571" y2="77582"/>
                        <a14:foregroundMark x1="18571" y1="77582" x2="18571" y2="77582"/>
                        <a14:foregroundMark x1="19560" y1="93187" x2="22418" y2="67033"/>
                        <a14:foregroundMark x1="28791" y1="68022" x2="29341" y2="88571"/>
                        <a14:foregroundMark x1="32527" y1="92747" x2="27582" y2="87363"/>
                        <a14:foregroundMark x1="34615" y1="50659" x2="34615" y2="35275"/>
                        <a14:foregroundMark x1="20769" y1="76154" x2="19451" y2="93516"/>
                        <a14:foregroundMark x1="34835" y1="32967" x2="37802" y2="47473"/>
                      </a14:backgroundRemoval>
                    </a14:imgEffect>
                  </a14:imgLayer>
                </a14:imgProps>
              </a:ext>
              <a:ext uri="{28A0092B-C50C-407E-A947-70E740481C1C}">
                <a14:useLocalDpi xmlns:a14="http://schemas.microsoft.com/office/drawing/2010/main" val="0"/>
              </a:ext>
            </a:extLst>
          </a:blip>
          <a:srcRect l="12239" t="17036" r="60269"/>
          <a:stretch/>
        </p:blipFill>
        <p:spPr bwMode="auto">
          <a:xfrm>
            <a:off x="1612281" y="2397217"/>
            <a:ext cx="866035" cy="261343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descr="See the source image">
            <a:extLst>
              <a:ext uri="{FF2B5EF4-FFF2-40B4-BE49-F238E27FC236}">
                <a16:creationId xmlns:a16="http://schemas.microsoft.com/office/drawing/2014/main" id="{0F425A88-9290-449C-8673-F210DEE01217}"/>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3407" l="3736" r="37802">
                        <a14:foregroundMark x1="20769" y1="76154" x2="20769" y2="76154"/>
                        <a14:foregroundMark x1="28022" y1="76374" x2="28022" y2="76374"/>
                        <a14:foregroundMark x1="29011" y1="78791" x2="29011" y2="78791"/>
                        <a14:foregroundMark x1="29011" y1="78791" x2="29011" y2="78791"/>
                        <a14:foregroundMark x1="18571" y1="77582" x2="18571" y2="77582"/>
                        <a14:foregroundMark x1="18571" y1="77582" x2="18571" y2="77582"/>
                        <a14:foregroundMark x1="19560" y1="93187" x2="22418" y2="67033"/>
                        <a14:foregroundMark x1="28791" y1="68022" x2="29341" y2="88571"/>
                        <a14:foregroundMark x1="32527" y1="92747" x2="27582" y2="87363"/>
                        <a14:foregroundMark x1="34615" y1="50659" x2="34615" y2="35275"/>
                        <a14:foregroundMark x1="20769" y1="76154" x2="19451" y2="93516"/>
                        <a14:foregroundMark x1="34835" y1="32967" x2="37802" y2="47473"/>
                      </a14:backgroundRemoval>
                    </a14:imgEffect>
                  </a14:imgLayer>
                </a14:imgProps>
              </a:ext>
              <a:ext uri="{28A0092B-C50C-407E-A947-70E740481C1C}">
                <a14:useLocalDpi xmlns:a14="http://schemas.microsoft.com/office/drawing/2010/main" val="0"/>
              </a:ext>
            </a:extLst>
          </a:blip>
          <a:srcRect l="12239" t="17036" r="60269"/>
          <a:stretch/>
        </p:blipFill>
        <p:spPr bwMode="auto">
          <a:xfrm>
            <a:off x="2056364" y="2397216"/>
            <a:ext cx="866035" cy="261343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792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026"/>
                                        </p:tgtEl>
                                        <p:attrNameLst>
                                          <p:attrName>style.visibility</p:attrName>
                                        </p:attrNameLst>
                                      </p:cBhvr>
                                      <p:to>
                                        <p:strVal val="visible"/>
                                      </p:to>
                                    </p:set>
                                    <p:anim calcmode="lin" valueType="num">
                                      <p:cBhvr additive="base">
                                        <p:cTn id="27" dur="500" fill="hold"/>
                                        <p:tgtEl>
                                          <p:spTgt spid="1026"/>
                                        </p:tgtEl>
                                        <p:attrNameLst>
                                          <p:attrName>ppt_x</p:attrName>
                                        </p:attrNameLst>
                                      </p:cBhvr>
                                      <p:tavLst>
                                        <p:tav tm="0">
                                          <p:val>
                                            <p:strVal val="#ppt_x"/>
                                          </p:val>
                                        </p:tav>
                                        <p:tav tm="100000">
                                          <p:val>
                                            <p:strVal val="#ppt_x"/>
                                          </p:val>
                                        </p:tav>
                                      </p:tavLst>
                                    </p:anim>
                                    <p:anim calcmode="lin" valueType="num">
                                      <p:cBhvr additive="base">
                                        <p:cTn id="2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050"/>
                                        </p:tgtEl>
                                        <p:attrNameLst>
                                          <p:attrName>style.visibility</p:attrName>
                                        </p:attrNameLst>
                                      </p:cBhvr>
                                      <p:to>
                                        <p:strVal val="visible"/>
                                      </p:to>
                                    </p:set>
                                    <p:animEffect transition="in" filter="fade">
                                      <p:cBhvr>
                                        <p:cTn id="33" dur="1000"/>
                                        <p:tgtEl>
                                          <p:spTgt spid="2050"/>
                                        </p:tgtEl>
                                      </p:cBhvr>
                                    </p:animEffect>
                                    <p:anim calcmode="lin" valueType="num">
                                      <p:cBhvr>
                                        <p:cTn id="34" dur="1000" fill="hold"/>
                                        <p:tgtEl>
                                          <p:spTgt spid="2050"/>
                                        </p:tgtEl>
                                        <p:attrNameLst>
                                          <p:attrName>ppt_x</p:attrName>
                                        </p:attrNameLst>
                                      </p:cBhvr>
                                      <p:tavLst>
                                        <p:tav tm="0">
                                          <p:val>
                                            <p:strVal val="#ppt_x"/>
                                          </p:val>
                                        </p:tav>
                                        <p:tav tm="100000">
                                          <p:val>
                                            <p:strVal val="#ppt_x"/>
                                          </p:val>
                                        </p:tav>
                                      </p:tavLst>
                                    </p:anim>
                                    <p:anim calcmode="lin" valueType="num">
                                      <p:cBhvr>
                                        <p:cTn id="35"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1000"/>
                                        <p:tgtEl>
                                          <p:spTgt spid="27"/>
                                        </p:tgtEl>
                                      </p:cBhvr>
                                    </p:animEffect>
                                    <p:anim calcmode="lin" valueType="num">
                                      <p:cBhvr>
                                        <p:cTn id="41" dur="1000" fill="hold"/>
                                        <p:tgtEl>
                                          <p:spTgt spid="27"/>
                                        </p:tgtEl>
                                        <p:attrNameLst>
                                          <p:attrName>ppt_x</p:attrName>
                                        </p:attrNameLst>
                                      </p:cBhvr>
                                      <p:tavLst>
                                        <p:tav tm="0">
                                          <p:val>
                                            <p:strVal val="#ppt_x"/>
                                          </p:val>
                                        </p:tav>
                                        <p:tav tm="100000">
                                          <p:val>
                                            <p:strVal val="#ppt_x"/>
                                          </p:val>
                                        </p:tav>
                                      </p:tavLst>
                                    </p:anim>
                                    <p:anim calcmode="lin" valueType="num">
                                      <p:cBhvr>
                                        <p:cTn id="4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a:xfrm>
            <a:off x="588263" y="477975"/>
            <a:ext cx="11018520" cy="512448"/>
          </a:xfrm>
        </p:spPr>
        <p:txBody>
          <a:bodyPr/>
          <a:lstStyle/>
          <a:p>
            <a:pPr marL="246888" fontAlgn="ctr">
              <a:lnSpc>
                <a:spcPct val="90000"/>
              </a:lnSpc>
              <a:spcBef>
                <a:spcPts val="0"/>
              </a:spcBef>
              <a:buSzPts val="1100"/>
            </a:pPr>
            <a:r>
              <a:rPr lang="en-US">
                <a:solidFill>
                  <a:srgbClr val="000000"/>
                </a:solidFill>
              </a:rPr>
              <a:t>Diversity matters to teams</a:t>
            </a:r>
          </a:p>
        </p:txBody>
      </p:sp>
      <p:sp>
        <p:nvSpPr>
          <p:cNvPr id="36" name="TextBox 35">
            <a:extLst>
              <a:ext uri="{FF2B5EF4-FFF2-40B4-BE49-F238E27FC236}">
                <a16:creationId xmlns:a16="http://schemas.microsoft.com/office/drawing/2014/main" id="{39814648-3E02-844F-AD45-4B3A4F8A65AF}"/>
              </a:ext>
            </a:extLst>
          </p:cNvPr>
          <p:cNvSpPr txBox="1"/>
          <p:nvPr/>
        </p:nvSpPr>
        <p:spPr>
          <a:xfrm>
            <a:off x="481898" y="1337786"/>
            <a:ext cx="2227263" cy="861774"/>
          </a:xfrm>
          <a:prstGeom prst="rect">
            <a:avLst/>
          </a:prstGeom>
          <a:noFill/>
        </p:spPr>
        <p:txBody>
          <a:bodyPr wrap="square" lIns="0" tIns="0" rIns="0" bIns="0" rtlCol="0" anchor="b">
            <a:spAutoFit/>
          </a:bodyPr>
          <a:lstStyle/>
          <a:p>
            <a:pPr algn="ctr"/>
            <a:r>
              <a:rPr lang="en-US" sz="2800">
                <a:solidFill>
                  <a:schemeClr val="accent1"/>
                </a:solidFill>
                <a:latin typeface="+mj-lt"/>
              </a:rPr>
              <a:t>Playing style</a:t>
            </a:r>
          </a:p>
          <a:p>
            <a:pPr algn="ctr"/>
            <a:r>
              <a:rPr lang="en-US" sz="2800">
                <a:solidFill>
                  <a:schemeClr val="accent1"/>
                </a:solidFill>
                <a:latin typeface="+mj-lt"/>
              </a:rPr>
              <a:t>Diversity</a:t>
            </a:r>
          </a:p>
        </p:txBody>
      </p:sp>
      <p:grpSp>
        <p:nvGrpSpPr>
          <p:cNvPr id="13" name="Group 12">
            <a:extLst>
              <a:ext uri="{FF2B5EF4-FFF2-40B4-BE49-F238E27FC236}">
                <a16:creationId xmlns:a16="http://schemas.microsoft.com/office/drawing/2014/main" id="{AD7777F4-DD92-43F9-AEE0-4858D22B01CD}"/>
              </a:ext>
            </a:extLst>
          </p:cNvPr>
          <p:cNvGrpSpPr/>
          <p:nvPr/>
        </p:nvGrpSpPr>
        <p:grpSpPr>
          <a:xfrm>
            <a:off x="588263" y="2245772"/>
            <a:ext cx="1985578" cy="1723144"/>
            <a:chOff x="588263" y="2245772"/>
            <a:chExt cx="1985578" cy="1723144"/>
          </a:xfrm>
        </p:grpSpPr>
        <p:sp>
          <p:nvSpPr>
            <p:cNvPr id="14" name="people_11" title="Icon of two people with a chat bubble">
              <a:extLst>
                <a:ext uri="{FF2B5EF4-FFF2-40B4-BE49-F238E27FC236}">
                  <a16:creationId xmlns:a16="http://schemas.microsoft.com/office/drawing/2014/main" id="{252F313B-B23B-4340-A7C7-93F2B56E6FFA}"/>
                </a:ext>
              </a:extLst>
            </p:cNvPr>
            <p:cNvSpPr>
              <a:spLocks noChangeAspect="1" noEditPoints="1"/>
            </p:cNvSpPr>
            <p:nvPr/>
          </p:nvSpPr>
          <p:spPr bwMode="auto">
            <a:xfrm>
              <a:off x="588263" y="3107344"/>
              <a:ext cx="897174" cy="86157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8" name="GameArt64_EF05" title="Icon of a chess pawn and spade">
              <a:extLst>
                <a:ext uri="{FF2B5EF4-FFF2-40B4-BE49-F238E27FC236}">
                  <a16:creationId xmlns:a16="http://schemas.microsoft.com/office/drawing/2014/main" id="{45660734-58FA-469D-BA77-D47DF77F08F0}"/>
                </a:ext>
              </a:extLst>
            </p:cNvPr>
            <p:cNvSpPr>
              <a:spLocks noChangeAspect="1" noEditPoints="1"/>
            </p:cNvSpPr>
            <p:nvPr/>
          </p:nvSpPr>
          <p:spPr bwMode="auto">
            <a:xfrm>
              <a:off x="1618890" y="2998214"/>
              <a:ext cx="954951" cy="861572"/>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0" name="people_25" title="Icon of a person climbing a rock formation">
              <a:extLst>
                <a:ext uri="{FF2B5EF4-FFF2-40B4-BE49-F238E27FC236}">
                  <a16:creationId xmlns:a16="http://schemas.microsoft.com/office/drawing/2014/main" id="{655B9986-EEBB-4A20-A2FE-D5E4F5735ED4}"/>
                </a:ext>
              </a:extLst>
            </p:cNvPr>
            <p:cNvSpPr>
              <a:spLocks noChangeAspect="1" noEditPoints="1"/>
            </p:cNvSpPr>
            <p:nvPr/>
          </p:nvSpPr>
          <p:spPr bwMode="auto">
            <a:xfrm>
              <a:off x="1155125" y="2245772"/>
              <a:ext cx="927530" cy="861572"/>
            </a:xfrm>
            <a:custGeom>
              <a:avLst/>
              <a:gdLst>
                <a:gd name="T0" fmla="*/ 103 w 328"/>
                <a:gd name="T1" fmla="*/ 120 h 305"/>
                <a:gd name="T2" fmla="*/ 61 w 328"/>
                <a:gd name="T3" fmla="*/ 138 h 305"/>
                <a:gd name="T4" fmla="*/ 43 w 328"/>
                <a:gd name="T5" fmla="*/ 96 h 305"/>
                <a:gd name="T6" fmla="*/ 85 w 328"/>
                <a:gd name="T7" fmla="*/ 78 h 305"/>
                <a:gd name="T8" fmla="*/ 103 w 328"/>
                <a:gd name="T9" fmla="*/ 120 h 305"/>
                <a:gd name="T10" fmla="*/ 328 w 328"/>
                <a:gd name="T11" fmla="*/ 305 h 305"/>
                <a:gd name="T12" fmla="*/ 328 w 328"/>
                <a:gd name="T13" fmla="*/ 185 h 305"/>
                <a:gd name="T14" fmla="*/ 246 w 328"/>
                <a:gd name="T15" fmla="*/ 128 h 305"/>
                <a:gd name="T16" fmla="*/ 236 w 328"/>
                <a:gd name="T17" fmla="*/ 64 h 305"/>
                <a:gd name="T18" fmla="*/ 164 w 328"/>
                <a:gd name="T19" fmla="*/ 0 h 305"/>
                <a:gd name="T20" fmla="*/ 62 w 328"/>
                <a:gd name="T21" fmla="*/ 207 h 305"/>
                <a:gd name="T22" fmla="*/ 110 w 328"/>
                <a:gd name="T23" fmla="*/ 276 h 305"/>
                <a:gd name="T24" fmla="*/ 132 w 328"/>
                <a:gd name="T25" fmla="*/ 284 h 305"/>
                <a:gd name="T26" fmla="*/ 162 w 328"/>
                <a:gd name="T27" fmla="*/ 268 h 305"/>
                <a:gd name="T28" fmla="*/ 215 w 328"/>
                <a:gd name="T29" fmla="*/ 208 h 305"/>
                <a:gd name="T30" fmla="*/ 293 w 328"/>
                <a:gd name="T31" fmla="*/ 225 h 305"/>
                <a:gd name="T32" fmla="*/ 315 w 328"/>
                <a:gd name="T33" fmla="*/ 211 h 305"/>
                <a:gd name="T34" fmla="*/ 315 w 328"/>
                <a:gd name="T35" fmla="*/ 211 h 305"/>
                <a:gd name="T36" fmla="*/ 301 w 328"/>
                <a:gd name="T37" fmla="*/ 190 h 305"/>
                <a:gd name="T38" fmla="*/ 212 w 328"/>
                <a:gd name="T39" fmla="*/ 170 h 305"/>
                <a:gd name="T40" fmla="*/ 195 w 328"/>
                <a:gd name="T41" fmla="*/ 176 h 305"/>
                <a:gd name="T42" fmla="*/ 155 w 328"/>
                <a:gd name="T43" fmla="*/ 214 h 305"/>
                <a:gd name="T44" fmla="*/ 135 w 328"/>
                <a:gd name="T45" fmla="*/ 167 h 305"/>
                <a:gd name="T46" fmla="*/ 178 w 328"/>
                <a:gd name="T47" fmla="*/ 157 h 305"/>
                <a:gd name="T48" fmla="*/ 189 w 328"/>
                <a:gd name="T49" fmla="*/ 149 h 305"/>
                <a:gd name="T50" fmla="*/ 221 w 328"/>
                <a:gd name="T51" fmla="*/ 93 h 305"/>
                <a:gd name="T52" fmla="*/ 215 w 328"/>
                <a:gd name="T53" fmla="*/ 68 h 305"/>
                <a:gd name="T54" fmla="*/ 215 w 328"/>
                <a:gd name="T55" fmla="*/ 68 h 305"/>
                <a:gd name="T56" fmla="*/ 190 w 328"/>
                <a:gd name="T57" fmla="*/ 75 h 305"/>
                <a:gd name="T58" fmla="*/ 162 w 328"/>
                <a:gd name="T59" fmla="*/ 123 h 305"/>
                <a:gd name="T60" fmla="*/ 109 w 328"/>
                <a:gd name="T61" fmla="*/ 136 h 305"/>
                <a:gd name="T62" fmla="*/ 65 w 328"/>
                <a:gd name="T63" fmla="*/ 147 h 305"/>
                <a:gd name="T64" fmla="*/ 50 w 328"/>
                <a:gd name="T65" fmla="*/ 164 h 305"/>
                <a:gd name="T66" fmla="*/ 6 w 328"/>
                <a:gd name="T67" fmla="*/ 220 h 305"/>
                <a:gd name="T68" fmla="*/ 6 w 328"/>
                <a:gd name="T69" fmla="*/ 220 h 305"/>
                <a:gd name="T70" fmla="*/ 7 w 328"/>
                <a:gd name="T71" fmla="*/ 244 h 305"/>
                <a:gd name="T72" fmla="*/ 45 w 328"/>
                <a:gd name="T73" fmla="*/ 286 h 305"/>
                <a:gd name="T74" fmla="*/ 71 w 328"/>
                <a:gd name="T75" fmla="*/ 287 h 305"/>
                <a:gd name="T76" fmla="*/ 71 w 328"/>
                <a:gd name="T77" fmla="*/ 287 h 305"/>
                <a:gd name="T78" fmla="*/ 72 w 328"/>
                <a:gd name="T79" fmla="*/ 261 h 305"/>
                <a:gd name="T80" fmla="*/ 44 w 328"/>
                <a:gd name="T81" fmla="*/ 231 h 305"/>
                <a:gd name="T82" fmla="*/ 74 w 328"/>
                <a:gd name="T83" fmla="*/ 1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8" h="305">
                  <a:moveTo>
                    <a:pt x="103" y="120"/>
                  </a:moveTo>
                  <a:cubicBezTo>
                    <a:pt x="96" y="137"/>
                    <a:pt x="77" y="145"/>
                    <a:pt x="61" y="138"/>
                  </a:cubicBezTo>
                  <a:cubicBezTo>
                    <a:pt x="44" y="131"/>
                    <a:pt x="36" y="112"/>
                    <a:pt x="43" y="96"/>
                  </a:cubicBezTo>
                  <a:cubicBezTo>
                    <a:pt x="50" y="79"/>
                    <a:pt x="69" y="72"/>
                    <a:pt x="85" y="78"/>
                  </a:cubicBezTo>
                  <a:cubicBezTo>
                    <a:pt x="101" y="85"/>
                    <a:pt x="109" y="104"/>
                    <a:pt x="103" y="120"/>
                  </a:cubicBezTo>
                  <a:close/>
                  <a:moveTo>
                    <a:pt x="328" y="305"/>
                  </a:moveTo>
                  <a:cubicBezTo>
                    <a:pt x="328" y="185"/>
                    <a:pt x="328" y="185"/>
                    <a:pt x="328" y="185"/>
                  </a:cubicBezTo>
                  <a:cubicBezTo>
                    <a:pt x="246" y="128"/>
                    <a:pt x="246" y="128"/>
                    <a:pt x="246" y="128"/>
                  </a:cubicBezTo>
                  <a:cubicBezTo>
                    <a:pt x="236" y="64"/>
                    <a:pt x="236" y="64"/>
                    <a:pt x="236" y="64"/>
                  </a:cubicBezTo>
                  <a:cubicBezTo>
                    <a:pt x="164" y="0"/>
                    <a:pt x="164" y="0"/>
                    <a:pt x="164" y="0"/>
                  </a:cubicBezTo>
                  <a:moveTo>
                    <a:pt x="62" y="207"/>
                  </a:moveTo>
                  <a:cubicBezTo>
                    <a:pt x="76" y="233"/>
                    <a:pt x="107" y="273"/>
                    <a:pt x="110" y="276"/>
                  </a:cubicBezTo>
                  <a:cubicBezTo>
                    <a:pt x="114" y="279"/>
                    <a:pt x="124" y="284"/>
                    <a:pt x="132" y="284"/>
                  </a:cubicBezTo>
                  <a:cubicBezTo>
                    <a:pt x="145" y="283"/>
                    <a:pt x="156" y="277"/>
                    <a:pt x="162" y="268"/>
                  </a:cubicBezTo>
                  <a:cubicBezTo>
                    <a:pt x="215" y="208"/>
                    <a:pt x="215" y="208"/>
                    <a:pt x="215" y="208"/>
                  </a:cubicBezTo>
                  <a:cubicBezTo>
                    <a:pt x="293" y="225"/>
                    <a:pt x="293" y="225"/>
                    <a:pt x="293" y="225"/>
                  </a:cubicBezTo>
                  <a:cubicBezTo>
                    <a:pt x="303" y="227"/>
                    <a:pt x="313" y="221"/>
                    <a:pt x="315" y="211"/>
                  </a:cubicBezTo>
                  <a:cubicBezTo>
                    <a:pt x="315" y="211"/>
                    <a:pt x="315" y="211"/>
                    <a:pt x="315" y="211"/>
                  </a:cubicBezTo>
                  <a:cubicBezTo>
                    <a:pt x="317" y="201"/>
                    <a:pt x="311" y="192"/>
                    <a:pt x="301" y="190"/>
                  </a:cubicBezTo>
                  <a:cubicBezTo>
                    <a:pt x="212" y="170"/>
                    <a:pt x="212" y="170"/>
                    <a:pt x="212" y="170"/>
                  </a:cubicBezTo>
                  <a:cubicBezTo>
                    <a:pt x="206" y="169"/>
                    <a:pt x="199" y="171"/>
                    <a:pt x="195" y="176"/>
                  </a:cubicBezTo>
                  <a:cubicBezTo>
                    <a:pt x="155" y="214"/>
                    <a:pt x="155" y="214"/>
                    <a:pt x="155" y="214"/>
                  </a:cubicBezTo>
                  <a:cubicBezTo>
                    <a:pt x="155" y="214"/>
                    <a:pt x="138" y="174"/>
                    <a:pt x="135" y="167"/>
                  </a:cubicBezTo>
                  <a:cubicBezTo>
                    <a:pt x="178" y="157"/>
                    <a:pt x="178" y="157"/>
                    <a:pt x="178" y="157"/>
                  </a:cubicBezTo>
                  <a:cubicBezTo>
                    <a:pt x="182" y="156"/>
                    <a:pt x="187" y="153"/>
                    <a:pt x="189" y="149"/>
                  </a:cubicBezTo>
                  <a:cubicBezTo>
                    <a:pt x="221" y="93"/>
                    <a:pt x="221" y="93"/>
                    <a:pt x="221" y="93"/>
                  </a:cubicBezTo>
                  <a:cubicBezTo>
                    <a:pt x="226" y="84"/>
                    <a:pt x="223" y="73"/>
                    <a:pt x="215" y="68"/>
                  </a:cubicBezTo>
                  <a:cubicBezTo>
                    <a:pt x="215" y="68"/>
                    <a:pt x="215" y="68"/>
                    <a:pt x="215" y="68"/>
                  </a:cubicBezTo>
                  <a:cubicBezTo>
                    <a:pt x="206" y="63"/>
                    <a:pt x="195" y="66"/>
                    <a:pt x="190" y="75"/>
                  </a:cubicBezTo>
                  <a:cubicBezTo>
                    <a:pt x="162" y="123"/>
                    <a:pt x="162" y="123"/>
                    <a:pt x="162" y="123"/>
                  </a:cubicBezTo>
                  <a:cubicBezTo>
                    <a:pt x="109" y="136"/>
                    <a:pt x="109" y="136"/>
                    <a:pt x="109" y="136"/>
                  </a:cubicBezTo>
                  <a:cubicBezTo>
                    <a:pt x="65" y="147"/>
                    <a:pt x="65" y="147"/>
                    <a:pt x="65" y="147"/>
                  </a:cubicBezTo>
                  <a:cubicBezTo>
                    <a:pt x="50" y="164"/>
                    <a:pt x="50" y="164"/>
                    <a:pt x="50" y="164"/>
                  </a:cubicBezTo>
                  <a:cubicBezTo>
                    <a:pt x="6" y="220"/>
                    <a:pt x="6" y="220"/>
                    <a:pt x="6" y="220"/>
                  </a:cubicBezTo>
                  <a:cubicBezTo>
                    <a:pt x="6" y="220"/>
                    <a:pt x="6" y="220"/>
                    <a:pt x="6" y="220"/>
                  </a:cubicBezTo>
                  <a:cubicBezTo>
                    <a:pt x="0" y="227"/>
                    <a:pt x="0" y="238"/>
                    <a:pt x="7" y="244"/>
                  </a:cubicBezTo>
                  <a:cubicBezTo>
                    <a:pt x="45" y="286"/>
                    <a:pt x="45" y="286"/>
                    <a:pt x="45" y="286"/>
                  </a:cubicBezTo>
                  <a:cubicBezTo>
                    <a:pt x="52" y="293"/>
                    <a:pt x="64" y="294"/>
                    <a:pt x="71" y="287"/>
                  </a:cubicBezTo>
                  <a:cubicBezTo>
                    <a:pt x="71" y="287"/>
                    <a:pt x="71" y="287"/>
                    <a:pt x="71" y="287"/>
                  </a:cubicBezTo>
                  <a:cubicBezTo>
                    <a:pt x="78" y="280"/>
                    <a:pt x="79" y="268"/>
                    <a:pt x="72" y="261"/>
                  </a:cubicBezTo>
                  <a:cubicBezTo>
                    <a:pt x="44" y="231"/>
                    <a:pt x="44" y="231"/>
                    <a:pt x="44" y="231"/>
                  </a:cubicBezTo>
                  <a:cubicBezTo>
                    <a:pt x="74" y="192"/>
                    <a:pt x="74" y="192"/>
                    <a:pt x="74"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FFE0509B-7EF6-413B-8951-A2051388409D}"/>
              </a:ext>
            </a:extLst>
          </p:cNvPr>
          <p:cNvGrpSpPr/>
          <p:nvPr/>
        </p:nvGrpSpPr>
        <p:grpSpPr>
          <a:xfrm>
            <a:off x="3266351" y="3575515"/>
            <a:ext cx="1910464" cy="2675281"/>
            <a:chOff x="2933337" y="3682451"/>
            <a:chExt cx="1910464" cy="2675281"/>
          </a:xfrm>
        </p:grpSpPr>
        <p:sp>
          <p:nvSpPr>
            <p:cNvPr id="37" name="TextBox 36">
              <a:extLst>
                <a:ext uri="{FF2B5EF4-FFF2-40B4-BE49-F238E27FC236}">
                  <a16:creationId xmlns:a16="http://schemas.microsoft.com/office/drawing/2014/main" id="{029391D6-7A49-C24A-845C-BD6753E67D60}"/>
                </a:ext>
              </a:extLst>
            </p:cNvPr>
            <p:cNvSpPr txBox="1"/>
            <p:nvPr/>
          </p:nvSpPr>
          <p:spPr>
            <a:xfrm>
              <a:off x="2933337" y="3682451"/>
              <a:ext cx="1910464" cy="1292662"/>
            </a:xfrm>
            <a:prstGeom prst="rect">
              <a:avLst/>
            </a:prstGeom>
            <a:noFill/>
          </p:spPr>
          <p:txBody>
            <a:bodyPr wrap="square" lIns="0" tIns="0" rIns="0" bIns="0" rtlCol="0" anchor="b">
              <a:spAutoFit/>
            </a:bodyPr>
            <a:lstStyle/>
            <a:p>
              <a:pPr algn="ctr"/>
              <a:r>
                <a:rPr lang="en-US" sz="2800">
                  <a:solidFill>
                    <a:schemeClr val="accent1"/>
                  </a:solidFill>
                  <a:latin typeface="+mj-lt"/>
                </a:rPr>
                <a:t>Character skill diversity</a:t>
              </a:r>
            </a:p>
          </p:txBody>
        </p:sp>
        <p:grpSp>
          <p:nvGrpSpPr>
            <p:cNvPr id="5" name="Group 4">
              <a:extLst>
                <a:ext uri="{FF2B5EF4-FFF2-40B4-BE49-F238E27FC236}">
                  <a16:creationId xmlns:a16="http://schemas.microsoft.com/office/drawing/2014/main" id="{C09A2DC6-C484-4E6C-92A6-010710F6B685}"/>
                </a:ext>
              </a:extLst>
            </p:cNvPr>
            <p:cNvGrpSpPr/>
            <p:nvPr/>
          </p:nvGrpSpPr>
          <p:grpSpPr>
            <a:xfrm>
              <a:off x="3200037" y="5107011"/>
              <a:ext cx="1431922" cy="1250721"/>
              <a:chOff x="3200037" y="5107011"/>
              <a:chExt cx="1431922" cy="1250721"/>
            </a:xfrm>
          </p:grpSpPr>
          <p:sp>
            <p:nvSpPr>
              <p:cNvPr id="22" name="Ribbon_E9D1" title="Icon of a ribbon award">
                <a:extLst>
                  <a:ext uri="{FF2B5EF4-FFF2-40B4-BE49-F238E27FC236}">
                    <a16:creationId xmlns:a16="http://schemas.microsoft.com/office/drawing/2014/main" id="{33B876DF-D8DA-4983-9852-CCC020CC1EBD}"/>
                  </a:ext>
                </a:extLst>
              </p:cNvPr>
              <p:cNvSpPr>
                <a:spLocks noChangeAspect="1" noEditPoints="1"/>
              </p:cNvSpPr>
              <p:nvPr/>
            </p:nvSpPr>
            <p:spPr bwMode="auto">
              <a:xfrm>
                <a:off x="4066424" y="5122885"/>
                <a:ext cx="565535" cy="914546"/>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ibbon2_F19B" title="Icon of a star shaped ribbon">
                <a:extLst>
                  <a:ext uri="{FF2B5EF4-FFF2-40B4-BE49-F238E27FC236}">
                    <a16:creationId xmlns:a16="http://schemas.microsoft.com/office/drawing/2014/main" id="{60E17378-47BF-4247-87F7-171B8C0F9C0E}"/>
                  </a:ext>
                </a:extLst>
              </p:cNvPr>
              <p:cNvSpPr>
                <a:spLocks noChangeAspect="1" noEditPoints="1"/>
              </p:cNvSpPr>
              <p:nvPr/>
            </p:nvSpPr>
            <p:spPr bwMode="auto">
              <a:xfrm>
                <a:off x="3200037" y="5107011"/>
                <a:ext cx="652987" cy="914547"/>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ght" title="Icon of a lightbulb">
                <a:extLst>
                  <a:ext uri="{FF2B5EF4-FFF2-40B4-BE49-F238E27FC236}">
                    <a16:creationId xmlns:a16="http://schemas.microsoft.com/office/drawing/2014/main" id="{453DEAED-5ED4-4E7A-965D-A8EB251BBF27}"/>
                  </a:ext>
                </a:extLst>
              </p:cNvPr>
              <p:cNvSpPr>
                <a:spLocks noChangeAspect="1" noEditPoints="1"/>
              </p:cNvSpPr>
              <p:nvPr/>
            </p:nvSpPr>
            <p:spPr bwMode="auto">
              <a:xfrm>
                <a:off x="3625796" y="5388267"/>
                <a:ext cx="652987" cy="96946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sp>
        <p:nvSpPr>
          <p:cNvPr id="38" name="TextBox 37">
            <a:extLst>
              <a:ext uri="{FF2B5EF4-FFF2-40B4-BE49-F238E27FC236}">
                <a16:creationId xmlns:a16="http://schemas.microsoft.com/office/drawing/2014/main" id="{30878ECC-D588-BD44-8BAC-7E365CB314C5}"/>
              </a:ext>
            </a:extLst>
          </p:cNvPr>
          <p:cNvSpPr txBox="1"/>
          <p:nvPr/>
        </p:nvSpPr>
        <p:spPr>
          <a:xfrm>
            <a:off x="6656597" y="1337786"/>
            <a:ext cx="2349380" cy="861774"/>
          </a:xfrm>
          <a:prstGeom prst="rect">
            <a:avLst/>
          </a:prstGeom>
          <a:noFill/>
        </p:spPr>
        <p:txBody>
          <a:bodyPr wrap="square" lIns="0" tIns="0" rIns="0" bIns="0" rtlCol="0" anchor="b">
            <a:spAutoFit/>
          </a:bodyPr>
          <a:lstStyle/>
          <a:p>
            <a:pPr algn="ctr"/>
            <a:r>
              <a:rPr lang="en-US" sz="2800">
                <a:solidFill>
                  <a:schemeClr val="accent1"/>
                </a:solidFill>
                <a:latin typeface="+mj-lt"/>
              </a:rPr>
              <a:t>Team member</a:t>
            </a:r>
            <a:br>
              <a:rPr lang="en-US" sz="2800">
                <a:solidFill>
                  <a:schemeClr val="accent1"/>
                </a:solidFill>
                <a:latin typeface="+mj-lt"/>
              </a:rPr>
            </a:br>
            <a:r>
              <a:rPr lang="en-US" sz="2800">
                <a:solidFill>
                  <a:schemeClr val="accent1"/>
                </a:solidFill>
                <a:latin typeface="+mj-lt"/>
              </a:rPr>
              <a:t>diversity</a:t>
            </a:r>
          </a:p>
        </p:txBody>
      </p:sp>
      <p:grpSp>
        <p:nvGrpSpPr>
          <p:cNvPr id="7" name="Group 6">
            <a:extLst>
              <a:ext uri="{FF2B5EF4-FFF2-40B4-BE49-F238E27FC236}">
                <a16:creationId xmlns:a16="http://schemas.microsoft.com/office/drawing/2014/main" id="{6F20CF8E-92E7-4EC7-9D39-8BE4C147E06E}"/>
              </a:ext>
            </a:extLst>
          </p:cNvPr>
          <p:cNvGrpSpPr/>
          <p:nvPr/>
        </p:nvGrpSpPr>
        <p:grpSpPr>
          <a:xfrm>
            <a:off x="6709555" y="2290519"/>
            <a:ext cx="2230886" cy="1183767"/>
            <a:chOff x="6709555" y="2290519"/>
            <a:chExt cx="2230886" cy="1183767"/>
          </a:xfrm>
        </p:grpSpPr>
        <p:sp>
          <p:nvSpPr>
            <p:cNvPr id="3" name="Robot_E99A" title="Icon of a robot">
              <a:extLst>
                <a:ext uri="{FF2B5EF4-FFF2-40B4-BE49-F238E27FC236}">
                  <a16:creationId xmlns:a16="http://schemas.microsoft.com/office/drawing/2014/main" id="{CA79756E-119B-4AEA-AB40-C980DA2D835D}"/>
                </a:ext>
              </a:extLst>
            </p:cNvPr>
            <p:cNvSpPr>
              <a:spLocks noChangeAspect="1" noEditPoints="1"/>
            </p:cNvSpPr>
            <p:nvPr/>
          </p:nvSpPr>
          <p:spPr bwMode="auto">
            <a:xfrm>
              <a:off x="7491623" y="2612714"/>
              <a:ext cx="666750" cy="861572"/>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 name="ChatBot_F08B" title="Icon of a robotic chat bubble with a smiley face">
              <a:extLst>
                <a:ext uri="{FF2B5EF4-FFF2-40B4-BE49-F238E27FC236}">
                  <a16:creationId xmlns:a16="http://schemas.microsoft.com/office/drawing/2014/main" id="{CB149E75-D918-411C-BE09-DA2955E53961}"/>
                </a:ext>
              </a:extLst>
            </p:cNvPr>
            <p:cNvSpPr>
              <a:spLocks noChangeAspect="1" noEditPoints="1"/>
            </p:cNvSpPr>
            <p:nvPr/>
          </p:nvSpPr>
          <p:spPr bwMode="auto">
            <a:xfrm>
              <a:off x="8158373" y="2290519"/>
              <a:ext cx="782068" cy="1010150"/>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Mixed Reality" title="Icon of a mixed reality headset">
              <a:extLst>
                <a:ext uri="{FF2B5EF4-FFF2-40B4-BE49-F238E27FC236}">
                  <a16:creationId xmlns:a16="http://schemas.microsoft.com/office/drawing/2014/main" id="{73A2C47B-3879-4A9A-B87A-FE259DE049D9}"/>
                </a:ext>
              </a:extLst>
            </p:cNvPr>
            <p:cNvSpPr>
              <a:spLocks noChangeAspect="1" noEditPoints="1"/>
            </p:cNvSpPr>
            <p:nvPr/>
          </p:nvSpPr>
          <p:spPr bwMode="auto">
            <a:xfrm>
              <a:off x="6709555" y="2612714"/>
              <a:ext cx="782068" cy="712240"/>
            </a:xfrm>
            <a:custGeom>
              <a:avLst/>
              <a:gdLst>
                <a:gd name="T0" fmla="*/ 174 w 348"/>
                <a:gd name="T1" fmla="*/ 0 h 316"/>
                <a:gd name="T2" fmla="*/ 330 w 348"/>
                <a:gd name="T3" fmla="*/ 19 h 316"/>
                <a:gd name="T4" fmla="*/ 342 w 348"/>
                <a:gd name="T5" fmla="*/ 26 h 316"/>
                <a:gd name="T6" fmla="*/ 348 w 348"/>
                <a:gd name="T7" fmla="*/ 37 h 316"/>
                <a:gd name="T8" fmla="*/ 348 w 348"/>
                <a:gd name="T9" fmla="*/ 76 h 316"/>
                <a:gd name="T10" fmla="*/ 347 w 348"/>
                <a:gd name="T11" fmla="*/ 87 h 316"/>
                <a:gd name="T12" fmla="*/ 319 w 348"/>
                <a:gd name="T13" fmla="*/ 151 h 316"/>
                <a:gd name="T14" fmla="*/ 251 w 348"/>
                <a:gd name="T15" fmla="*/ 180 h 316"/>
                <a:gd name="T16" fmla="*/ 237 w 348"/>
                <a:gd name="T17" fmla="*/ 180 h 316"/>
                <a:gd name="T18" fmla="*/ 222 w 348"/>
                <a:gd name="T19" fmla="*/ 175 h 316"/>
                <a:gd name="T20" fmla="*/ 199 w 348"/>
                <a:gd name="T21" fmla="*/ 156 h 316"/>
                <a:gd name="T22" fmla="*/ 174 w 348"/>
                <a:gd name="T23" fmla="*/ 146 h 316"/>
                <a:gd name="T24" fmla="*/ 174 w 348"/>
                <a:gd name="T25" fmla="*/ 146 h 316"/>
                <a:gd name="T26" fmla="*/ 149 w 348"/>
                <a:gd name="T27" fmla="*/ 156 h 316"/>
                <a:gd name="T28" fmla="*/ 126 w 348"/>
                <a:gd name="T29" fmla="*/ 175 h 316"/>
                <a:gd name="T30" fmla="*/ 111 w 348"/>
                <a:gd name="T31" fmla="*/ 180 h 316"/>
                <a:gd name="T32" fmla="*/ 97 w 348"/>
                <a:gd name="T33" fmla="*/ 180 h 316"/>
                <a:gd name="T34" fmla="*/ 29 w 348"/>
                <a:gd name="T35" fmla="*/ 151 h 316"/>
                <a:gd name="T36" fmla="*/ 1 w 348"/>
                <a:gd name="T37" fmla="*/ 87 h 316"/>
                <a:gd name="T38" fmla="*/ 0 w 348"/>
                <a:gd name="T39" fmla="*/ 76 h 316"/>
                <a:gd name="T40" fmla="*/ 0 w 348"/>
                <a:gd name="T41" fmla="*/ 37 h 316"/>
                <a:gd name="T42" fmla="*/ 6 w 348"/>
                <a:gd name="T43" fmla="*/ 26 h 316"/>
                <a:gd name="T44" fmla="*/ 18 w 348"/>
                <a:gd name="T45" fmla="*/ 19 h 316"/>
                <a:gd name="T46" fmla="*/ 174 w 348"/>
                <a:gd name="T47" fmla="*/ 0 h 316"/>
                <a:gd name="T48" fmla="*/ 191 w 348"/>
                <a:gd name="T49" fmla="*/ 48 h 316"/>
                <a:gd name="T50" fmla="*/ 157 w 348"/>
                <a:gd name="T51" fmla="*/ 48 h 316"/>
                <a:gd name="T52" fmla="*/ 79 w 348"/>
                <a:gd name="T53" fmla="*/ 264 h 316"/>
                <a:gd name="T54" fmla="*/ 174 w 348"/>
                <a:gd name="T55" fmla="*/ 316 h 316"/>
                <a:gd name="T56" fmla="*/ 269 w 348"/>
                <a:gd name="T57" fmla="*/ 26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16">
                  <a:moveTo>
                    <a:pt x="174" y="0"/>
                  </a:moveTo>
                  <a:cubicBezTo>
                    <a:pt x="245" y="0"/>
                    <a:pt x="299" y="7"/>
                    <a:pt x="330" y="19"/>
                  </a:cubicBezTo>
                  <a:cubicBezTo>
                    <a:pt x="334" y="21"/>
                    <a:pt x="338" y="23"/>
                    <a:pt x="342" y="26"/>
                  </a:cubicBezTo>
                  <a:cubicBezTo>
                    <a:pt x="342" y="26"/>
                    <a:pt x="348" y="31"/>
                    <a:pt x="348" y="37"/>
                  </a:cubicBezTo>
                  <a:cubicBezTo>
                    <a:pt x="348" y="76"/>
                    <a:pt x="348" y="76"/>
                    <a:pt x="348" y="76"/>
                  </a:cubicBezTo>
                  <a:cubicBezTo>
                    <a:pt x="347" y="87"/>
                    <a:pt x="347" y="87"/>
                    <a:pt x="347" y="87"/>
                  </a:cubicBezTo>
                  <a:cubicBezTo>
                    <a:pt x="347" y="111"/>
                    <a:pt x="337" y="134"/>
                    <a:pt x="319" y="151"/>
                  </a:cubicBezTo>
                  <a:cubicBezTo>
                    <a:pt x="301" y="170"/>
                    <a:pt x="277" y="180"/>
                    <a:pt x="251" y="180"/>
                  </a:cubicBezTo>
                  <a:cubicBezTo>
                    <a:pt x="237" y="180"/>
                    <a:pt x="237" y="180"/>
                    <a:pt x="237" y="180"/>
                  </a:cubicBezTo>
                  <a:cubicBezTo>
                    <a:pt x="231" y="180"/>
                    <a:pt x="226" y="178"/>
                    <a:pt x="222" y="175"/>
                  </a:cubicBezTo>
                  <a:cubicBezTo>
                    <a:pt x="199" y="156"/>
                    <a:pt x="199" y="156"/>
                    <a:pt x="199" y="156"/>
                  </a:cubicBezTo>
                  <a:cubicBezTo>
                    <a:pt x="192" y="149"/>
                    <a:pt x="183" y="146"/>
                    <a:pt x="174" y="146"/>
                  </a:cubicBezTo>
                  <a:cubicBezTo>
                    <a:pt x="174" y="146"/>
                    <a:pt x="174" y="146"/>
                    <a:pt x="174" y="146"/>
                  </a:cubicBezTo>
                  <a:cubicBezTo>
                    <a:pt x="165" y="146"/>
                    <a:pt x="156" y="149"/>
                    <a:pt x="149" y="156"/>
                  </a:cubicBezTo>
                  <a:cubicBezTo>
                    <a:pt x="126" y="175"/>
                    <a:pt x="126" y="175"/>
                    <a:pt x="126" y="175"/>
                  </a:cubicBezTo>
                  <a:cubicBezTo>
                    <a:pt x="122" y="178"/>
                    <a:pt x="117" y="180"/>
                    <a:pt x="111" y="180"/>
                  </a:cubicBezTo>
                  <a:cubicBezTo>
                    <a:pt x="97" y="180"/>
                    <a:pt x="97" y="180"/>
                    <a:pt x="97" y="180"/>
                  </a:cubicBezTo>
                  <a:cubicBezTo>
                    <a:pt x="71" y="180"/>
                    <a:pt x="47" y="170"/>
                    <a:pt x="29" y="151"/>
                  </a:cubicBezTo>
                  <a:cubicBezTo>
                    <a:pt x="11" y="134"/>
                    <a:pt x="1" y="111"/>
                    <a:pt x="1" y="87"/>
                  </a:cubicBezTo>
                  <a:cubicBezTo>
                    <a:pt x="0" y="76"/>
                    <a:pt x="0" y="76"/>
                    <a:pt x="0" y="76"/>
                  </a:cubicBezTo>
                  <a:cubicBezTo>
                    <a:pt x="0" y="37"/>
                    <a:pt x="0" y="37"/>
                    <a:pt x="0" y="37"/>
                  </a:cubicBezTo>
                  <a:cubicBezTo>
                    <a:pt x="0" y="31"/>
                    <a:pt x="6" y="26"/>
                    <a:pt x="6" y="26"/>
                  </a:cubicBezTo>
                  <a:cubicBezTo>
                    <a:pt x="10" y="23"/>
                    <a:pt x="14" y="21"/>
                    <a:pt x="18" y="19"/>
                  </a:cubicBezTo>
                  <a:cubicBezTo>
                    <a:pt x="49" y="7"/>
                    <a:pt x="103" y="0"/>
                    <a:pt x="174" y="0"/>
                  </a:cubicBezTo>
                  <a:close/>
                  <a:moveTo>
                    <a:pt x="191" y="48"/>
                  </a:moveTo>
                  <a:cubicBezTo>
                    <a:pt x="157" y="48"/>
                    <a:pt x="157" y="48"/>
                    <a:pt x="157" y="48"/>
                  </a:cubicBezTo>
                  <a:moveTo>
                    <a:pt x="79" y="264"/>
                  </a:moveTo>
                  <a:cubicBezTo>
                    <a:pt x="99" y="295"/>
                    <a:pt x="134" y="316"/>
                    <a:pt x="174" y="316"/>
                  </a:cubicBezTo>
                  <a:cubicBezTo>
                    <a:pt x="214" y="316"/>
                    <a:pt x="249" y="295"/>
                    <a:pt x="269" y="26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12" name="TextBox 11">
            <a:extLst>
              <a:ext uri="{FF2B5EF4-FFF2-40B4-BE49-F238E27FC236}">
                <a16:creationId xmlns:a16="http://schemas.microsoft.com/office/drawing/2014/main" id="{86685F2A-7B2D-4CF2-AD49-A9A248CFA8B4}"/>
              </a:ext>
            </a:extLst>
          </p:cNvPr>
          <p:cNvSpPr txBox="1"/>
          <p:nvPr/>
        </p:nvSpPr>
        <p:spPr>
          <a:xfrm>
            <a:off x="9694651" y="3575515"/>
            <a:ext cx="1592263" cy="1292662"/>
          </a:xfrm>
          <a:prstGeom prst="rect">
            <a:avLst/>
          </a:prstGeom>
          <a:noFill/>
        </p:spPr>
        <p:txBody>
          <a:bodyPr wrap="square" lIns="0" tIns="0" rIns="0" bIns="0" rtlCol="0" anchor="b">
            <a:spAutoFit/>
          </a:bodyPr>
          <a:lstStyle/>
          <a:p>
            <a:pPr algn="ctr"/>
            <a:r>
              <a:rPr lang="en-US" sz="2800">
                <a:solidFill>
                  <a:schemeClr val="accent1"/>
                </a:solidFill>
                <a:latin typeface="+mj-lt"/>
              </a:rPr>
              <a:t>Team skillset diversity</a:t>
            </a:r>
          </a:p>
        </p:txBody>
      </p:sp>
      <p:grpSp>
        <p:nvGrpSpPr>
          <p:cNvPr id="15" name="Group 14">
            <a:extLst>
              <a:ext uri="{FF2B5EF4-FFF2-40B4-BE49-F238E27FC236}">
                <a16:creationId xmlns:a16="http://schemas.microsoft.com/office/drawing/2014/main" id="{C73949FC-2C7A-4A2A-A431-72B64BD25CEE}"/>
              </a:ext>
            </a:extLst>
          </p:cNvPr>
          <p:cNvGrpSpPr/>
          <p:nvPr/>
        </p:nvGrpSpPr>
        <p:grpSpPr>
          <a:xfrm>
            <a:off x="9487918" y="4935298"/>
            <a:ext cx="2224756" cy="1169789"/>
            <a:chOff x="8940441" y="4935298"/>
            <a:chExt cx="2224756" cy="1169789"/>
          </a:xfrm>
        </p:grpSpPr>
        <p:sp>
          <p:nvSpPr>
            <p:cNvPr id="10" name="SurfaceStylus_EC87" title="Icon of a pen with a drawn line below it">
              <a:extLst>
                <a:ext uri="{FF2B5EF4-FFF2-40B4-BE49-F238E27FC236}">
                  <a16:creationId xmlns:a16="http://schemas.microsoft.com/office/drawing/2014/main" id="{B22818FF-4828-4AE3-AED9-624A7C078C63}"/>
                </a:ext>
              </a:extLst>
            </p:cNvPr>
            <p:cNvSpPr>
              <a:spLocks noChangeAspect="1" noEditPoints="1"/>
            </p:cNvSpPr>
            <p:nvPr/>
          </p:nvSpPr>
          <p:spPr bwMode="auto">
            <a:xfrm>
              <a:off x="10313677" y="5253159"/>
              <a:ext cx="851520" cy="851928"/>
            </a:xfrm>
            <a:custGeom>
              <a:avLst/>
              <a:gdLst>
                <a:gd name="T0" fmla="*/ 1258 w 3804"/>
                <a:gd name="T1" fmla="*/ 3792 h 3804"/>
                <a:gd name="T2" fmla="*/ 3778 w 3804"/>
                <a:gd name="T3" fmla="*/ 3792 h 3804"/>
                <a:gd name="T4" fmla="*/ 3706 w 3804"/>
                <a:gd name="T5" fmla="*/ 454 h 3804"/>
                <a:gd name="T6" fmla="*/ 3706 w 3804"/>
                <a:gd name="T7" fmla="*/ 98 h 3804"/>
                <a:gd name="T8" fmla="*/ 3350 w 3804"/>
                <a:gd name="T9" fmla="*/ 98 h 3804"/>
                <a:gd name="T10" fmla="*/ 527 w 3804"/>
                <a:gd name="T11" fmla="*/ 2780 h 3804"/>
                <a:gd name="T12" fmla="*/ 282 w 3804"/>
                <a:gd name="T13" fmla="*/ 3103 h 3804"/>
                <a:gd name="T14" fmla="*/ 139 w 3804"/>
                <a:gd name="T15" fmla="*/ 3372 h 3804"/>
                <a:gd name="T16" fmla="*/ 163 w 3804"/>
                <a:gd name="T17" fmla="*/ 3517 h 3804"/>
                <a:gd name="T18" fmla="*/ 287 w 3804"/>
                <a:gd name="T19" fmla="*/ 3641 h 3804"/>
                <a:gd name="T20" fmla="*/ 432 w 3804"/>
                <a:gd name="T21" fmla="*/ 3664 h 3804"/>
                <a:gd name="T22" fmla="*/ 701 w 3804"/>
                <a:gd name="T23" fmla="*/ 3522 h 3804"/>
                <a:gd name="T24" fmla="*/ 1024 w 3804"/>
                <a:gd name="T25" fmla="*/ 3277 h 3804"/>
                <a:gd name="T26" fmla="*/ 3706 w 3804"/>
                <a:gd name="T27" fmla="*/ 454 h 3804"/>
                <a:gd name="T28" fmla="*/ 3150 w 3804"/>
                <a:gd name="T29" fmla="*/ 276 h 3804"/>
                <a:gd name="T30" fmla="*/ 3528 w 3804"/>
                <a:gd name="T31" fmla="*/ 654 h 3804"/>
                <a:gd name="T32" fmla="*/ 0 w 3804"/>
                <a:gd name="T33" fmla="*/ 3804 h 3804"/>
                <a:gd name="T34" fmla="*/ 189 w 3804"/>
                <a:gd name="T35" fmla="*/ 3615 h 3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04" h="3804">
                  <a:moveTo>
                    <a:pt x="1258" y="3792"/>
                  </a:moveTo>
                  <a:cubicBezTo>
                    <a:pt x="3778" y="3792"/>
                    <a:pt x="3778" y="3792"/>
                    <a:pt x="3778" y="3792"/>
                  </a:cubicBezTo>
                  <a:moveTo>
                    <a:pt x="3706" y="454"/>
                  </a:moveTo>
                  <a:cubicBezTo>
                    <a:pt x="3804" y="356"/>
                    <a:pt x="3804" y="196"/>
                    <a:pt x="3706" y="98"/>
                  </a:cubicBezTo>
                  <a:cubicBezTo>
                    <a:pt x="3608" y="0"/>
                    <a:pt x="3448" y="0"/>
                    <a:pt x="3350" y="98"/>
                  </a:cubicBezTo>
                  <a:cubicBezTo>
                    <a:pt x="527" y="2780"/>
                    <a:pt x="527" y="2780"/>
                    <a:pt x="527" y="2780"/>
                  </a:cubicBezTo>
                  <a:cubicBezTo>
                    <a:pt x="428" y="2874"/>
                    <a:pt x="346" y="2983"/>
                    <a:pt x="282" y="3103"/>
                  </a:cubicBezTo>
                  <a:cubicBezTo>
                    <a:pt x="139" y="3372"/>
                    <a:pt x="139" y="3372"/>
                    <a:pt x="139" y="3372"/>
                  </a:cubicBezTo>
                  <a:cubicBezTo>
                    <a:pt x="115" y="3420"/>
                    <a:pt x="125" y="3479"/>
                    <a:pt x="163" y="3517"/>
                  </a:cubicBezTo>
                  <a:cubicBezTo>
                    <a:pt x="287" y="3641"/>
                    <a:pt x="287" y="3641"/>
                    <a:pt x="287" y="3641"/>
                  </a:cubicBezTo>
                  <a:cubicBezTo>
                    <a:pt x="325" y="3679"/>
                    <a:pt x="384" y="3689"/>
                    <a:pt x="432" y="3664"/>
                  </a:cubicBezTo>
                  <a:cubicBezTo>
                    <a:pt x="701" y="3522"/>
                    <a:pt x="701" y="3522"/>
                    <a:pt x="701" y="3522"/>
                  </a:cubicBezTo>
                  <a:cubicBezTo>
                    <a:pt x="821" y="3458"/>
                    <a:pt x="930" y="3376"/>
                    <a:pt x="1024" y="3277"/>
                  </a:cubicBezTo>
                  <a:lnTo>
                    <a:pt x="3706" y="454"/>
                  </a:lnTo>
                  <a:close/>
                  <a:moveTo>
                    <a:pt x="3150" y="276"/>
                  </a:moveTo>
                  <a:cubicBezTo>
                    <a:pt x="3528" y="654"/>
                    <a:pt x="3528" y="654"/>
                    <a:pt x="3528" y="654"/>
                  </a:cubicBezTo>
                  <a:moveTo>
                    <a:pt x="0" y="3804"/>
                  </a:moveTo>
                  <a:cubicBezTo>
                    <a:pt x="189" y="3615"/>
                    <a:pt x="189" y="3615"/>
                    <a:pt x="189" y="361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keyboard_3" title="Icon of a mouse and keyboard">
              <a:extLst>
                <a:ext uri="{FF2B5EF4-FFF2-40B4-BE49-F238E27FC236}">
                  <a16:creationId xmlns:a16="http://schemas.microsoft.com/office/drawing/2014/main" id="{2F38FDCE-7641-40C5-985A-A37CD4306C1D}"/>
                </a:ext>
              </a:extLst>
            </p:cNvPr>
            <p:cNvSpPr>
              <a:spLocks noChangeAspect="1" noEditPoints="1"/>
            </p:cNvSpPr>
            <p:nvPr/>
          </p:nvSpPr>
          <p:spPr bwMode="auto">
            <a:xfrm>
              <a:off x="9782175" y="4935298"/>
              <a:ext cx="851519" cy="635723"/>
            </a:xfrm>
            <a:custGeom>
              <a:avLst/>
              <a:gdLst>
                <a:gd name="T0" fmla="*/ 231 w 319"/>
                <a:gd name="T1" fmla="*/ 69 h 238"/>
                <a:gd name="T2" fmla="*/ 231 w 319"/>
                <a:gd name="T3" fmla="*/ 29 h 238"/>
                <a:gd name="T4" fmla="*/ 260 w 319"/>
                <a:gd name="T5" fmla="*/ 0 h 238"/>
                <a:gd name="T6" fmla="*/ 289 w 319"/>
                <a:gd name="T7" fmla="*/ 0 h 238"/>
                <a:gd name="T8" fmla="*/ 319 w 319"/>
                <a:gd name="T9" fmla="*/ 29 h 238"/>
                <a:gd name="T10" fmla="*/ 319 w 319"/>
                <a:gd name="T11" fmla="*/ 69 h 238"/>
                <a:gd name="T12" fmla="*/ 319 w 319"/>
                <a:gd name="T13" fmla="*/ 85 h 238"/>
                <a:gd name="T14" fmla="*/ 275 w 319"/>
                <a:gd name="T15" fmla="*/ 129 h 238"/>
                <a:gd name="T16" fmla="*/ 275 w 319"/>
                <a:gd name="T17" fmla="*/ 129 h 238"/>
                <a:gd name="T18" fmla="*/ 231 w 319"/>
                <a:gd name="T19" fmla="*/ 85 h 238"/>
                <a:gd name="T20" fmla="*/ 231 w 319"/>
                <a:gd name="T21" fmla="*/ 69 h 238"/>
                <a:gd name="T22" fmla="*/ 275 w 319"/>
                <a:gd name="T23" fmla="*/ 0 h 238"/>
                <a:gd name="T24" fmla="*/ 275 w 319"/>
                <a:gd name="T25" fmla="*/ 43 h 238"/>
                <a:gd name="T26" fmla="*/ 231 w 319"/>
                <a:gd name="T27" fmla="*/ 68 h 238"/>
                <a:gd name="T28" fmla="*/ 13 w 319"/>
                <a:gd name="T29" fmla="*/ 68 h 238"/>
                <a:gd name="T30" fmla="*/ 0 w 319"/>
                <a:gd name="T31" fmla="*/ 81 h 238"/>
                <a:gd name="T32" fmla="*/ 0 w 319"/>
                <a:gd name="T33" fmla="*/ 225 h 238"/>
                <a:gd name="T34" fmla="*/ 13 w 319"/>
                <a:gd name="T35" fmla="*/ 238 h 238"/>
                <a:gd name="T36" fmla="*/ 282 w 319"/>
                <a:gd name="T37" fmla="*/ 238 h 238"/>
                <a:gd name="T38" fmla="*/ 295 w 319"/>
                <a:gd name="T39" fmla="*/ 225 h 238"/>
                <a:gd name="T40" fmla="*/ 295 w 319"/>
                <a:gd name="T41" fmla="*/ 127 h 238"/>
                <a:gd name="T42" fmla="*/ 39 w 319"/>
                <a:gd name="T43" fmla="*/ 192 h 238"/>
                <a:gd name="T44" fmla="*/ 66 w 319"/>
                <a:gd name="T45" fmla="*/ 192 h 238"/>
                <a:gd name="T46" fmla="*/ 102 w 319"/>
                <a:gd name="T47" fmla="*/ 192 h 238"/>
                <a:gd name="T48" fmla="*/ 193 w 319"/>
                <a:gd name="T49" fmla="*/ 192 h 238"/>
                <a:gd name="T50" fmla="*/ 228 w 319"/>
                <a:gd name="T51" fmla="*/ 192 h 238"/>
                <a:gd name="T52" fmla="*/ 258 w 319"/>
                <a:gd name="T53" fmla="*/ 192 h 238"/>
                <a:gd name="T54" fmla="*/ 39 w 319"/>
                <a:gd name="T55" fmla="*/ 149 h 238"/>
                <a:gd name="T56" fmla="*/ 66 w 319"/>
                <a:gd name="T57" fmla="*/ 149 h 238"/>
                <a:gd name="T58" fmla="*/ 228 w 319"/>
                <a:gd name="T59" fmla="*/ 149 h 238"/>
                <a:gd name="T60" fmla="*/ 258 w 319"/>
                <a:gd name="T61" fmla="*/ 149 h 238"/>
                <a:gd name="T62" fmla="*/ 39 w 319"/>
                <a:gd name="T63" fmla="*/ 106 h 238"/>
                <a:gd name="T64" fmla="*/ 46 w 319"/>
                <a:gd name="T65" fmla="*/ 106 h 238"/>
                <a:gd name="T66" fmla="*/ 81 w 319"/>
                <a:gd name="T67" fmla="*/ 106 h 238"/>
                <a:gd name="T68" fmla="*/ 88 w 319"/>
                <a:gd name="T69" fmla="*/ 106 h 238"/>
                <a:gd name="T70" fmla="*/ 123 w 319"/>
                <a:gd name="T71" fmla="*/ 106 h 238"/>
                <a:gd name="T72" fmla="*/ 129 w 319"/>
                <a:gd name="T73" fmla="*/ 106 h 238"/>
                <a:gd name="T74" fmla="*/ 165 w 319"/>
                <a:gd name="T75" fmla="*/ 106 h 238"/>
                <a:gd name="T76" fmla="*/ 171 w 319"/>
                <a:gd name="T77" fmla="*/ 106 h 238"/>
                <a:gd name="T78" fmla="*/ 206 w 319"/>
                <a:gd name="T79" fmla="*/ 106 h 238"/>
                <a:gd name="T80" fmla="*/ 213 w 319"/>
                <a:gd name="T81" fmla="*/ 106 h 238"/>
                <a:gd name="T82" fmla="*/ 102 w 319"/>
                <a:gd name="T83" fmla="*/ 149 h 238"/>
                <a:gd name="T84" fmla="*/ 108 w 319"/>
                <a:gd name="T85" fmla="*/ 149 h 238"/>
                <a:gd name="T86" fmla="*/ 144 w 319"/>
                <a:gd name="T87" fmla="*/ 149 h 238"/>
                <a:gd name="T88" fmla="*/ 150 w 319"/>
                <a:gd name="T89" fmla="*/ 149 h 238"/>
                <a:gd name="T90" fmla="*/ 186 w 319"/>
                <a:gd name="T91" fmla="*/ 149 h 238"/>
                <a:gd name="T92" fmla="*/ 193 w 319"/>
                <a:gd name="T93" fmla="*/ 14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9" h="238">
                  <a:moveTo>
                    <a:pt x="231" y="69"/>
                  </a:moveTo>
                  <a:cubicBezTo>
                    <a:pt x="231" y="29"/>
                    <a:pt x="231" y="29"/>
                    <a:pt x="231" y="29"/>
                  </a:cubicBezTo>
                  <a:cubicBezTo>
                    <a:pt x="231" y="13"/>
                    <a:pt x="244" y="0"/>
                    <a:pt x="260" y="0"/>
                  </a:cubicBezTo>
                  <a:cubicBezTo>
                    <a:pt x="289" y="0"/>
                    <a:pt x="289" y="0"/>
                    <a:pt x="289" y="0"/>
                  </a:cubicBezTo>
                  <a:cubicBezTo>
                    <a:pt x="305" y="0"/>
                    <a:pt x="319" y="13"/>
                    <a:pt x="319" y="29"/>
                  </a:cubicBezTo>
                  <a:cubicBezTo>
                    <a:pt x="319" y="69"/>
                    <a:pt x="319" y="69"/>
                    <a:pt x="319" y="69"/>
                  </a:cubicBezTo>
                  <a:cubicBezTo>
                    <a:pt x="319" y="85"/>
                    <a:pt x="319" y="85"/>
                    <a:pt x="319" y="85"/>
                  </a:cubicBezTo>
                  <a:cubicBezTo>
                    <a:pt x="319" y="109"/>
                    <a:pt x="299" y="129"/>
                    <a:pt x="275" y="129"/>
                  </a:cubicBezTo>
                  <a:cubicBezTo>
                    <a:pt x="275" y="129"/>
                    <a:pt x="275" y="129"/>
                    <a:pt x="275" y="129"/>
                  </a:cubicBezTo>
                  <a:cubicBezTo>
                    <a:pt x="251" y="129"/>
                    <a:pt x="231" y="109"/>
                    <a:pt x="231" y="85"/>
                  </a:cubicBezTo>
                  <a:lnTo>
                    <a:pt x="231" y="69"/>
                  </a:lnTo>
                  <a:close/>
                  <a:moveTo>
                    <a:pt x="275" y="0"/>
                  </a:moveTo>
                  <a:cubicBezTo>
                    <a:pt x="275" y="43"/>
                    <a:pt x="275" y="43"/>
                    <a:pt x="275" y="43"/>
                  </a:cubicBezTo>
                  <a:moveTo>
                    <a:pt x="231" y="68"/>
                  </a:moveTo>
                  <a:cubicBezTo>
                    <a:pt x="13" y="68"/>
                    <a:pt x="13" y="68"/>
                    <a:pt x="13" y="68"/>
                  </a:cubicBezTo>
                  <a:cubicBezTo>
                    <a:pt x="6" y="68"/>
                    <a:pt x="0" y="74"/>
                    <a:pt x="0" y="81"/>
                  </a:cubicBezTo>
                  <a:cubicBezTo>
                    <a:pt x="0" y="225"/>
                    <a:pt x="0" y="225"/>
                    <a:pt x="0" y="225"/>
                  </a:cubicBezTo>
                  <a:cubicBezTo>
                    <a:pt x="0" y="232"/>
                    <a:pt x="6" y="238"/>
                    <a:pt x="13" y="238"/>
                  </a:cubicBezTo>
                  <a:cubicBezTo>
                    <a:pt x="282" y="238"/>
                    <a:pt x="282" y="238"/>
                    <a:pt x="282" y="238"/>
                  </a:cubicBezTo>
                  <a:cubicBezTo>
                    <a:pt x="289" y="238"/>
                    <a:pt x="295" y="232"/>
                    <a:pt x="295" y="225"/>
                  </a:cubicBezTo>
                  <a:cubicBezTo>
                    <a:pt x="295" y="127"/>
                    <a:pt x="295" y="127"/>
                    <a:pt x="295" y="127"/>
                  </a:cubicBezTo>
                  <a:moveTo>
                    <a:pt x="39" y="192"/>
                  </a:moveTo>
                  <a:cubicBezTo>
                    <a:pt x="66" y="192"/>
                    <a:pt x="66" y="192"/>
                    <a:pt x="66" y="192"/>
                  </a:cubicBezTo>
                  <a:moveTo>
                    <a:pt x="102" y="192"/>
                  </a:moveTo>
                  <a:cubicBezTo>
                    <a:pt x="193" y="192"/>
                    <a:pt x="193" y="192"/>
                    <a:pt x="193" y="192"/>
                  </a:cubicBezTo>
                  <a:moveTo>
                    <a:pt x="228" y="192"/>
                  </a:moveTo>
                  <a:cubicBezTo>
                    <a:pt x="228" y="192"/>
                    <a:pt x="256" y="192"/>
                    <a:pt x="258" y="192"/>
                  </a:cubicBezTo>
                  <a:moveTo>
                    <a:pt x="39" y="149"/>
                  </a:moveTo>
                  <a:cubicBezTo>
                    <a:pt x="66" y="149"/>
                    <a:pt x="66" y="149"/>
                    <a:pt x="66" y="149"/>
                  </a:cubicBezTo>
                  <a:moveTo>
                    <a:pt x="228" y="149"/>
                  </a:moveTo>
                  <a:cubicBezTo>
                    <a:pt x="258" y="149"/>
                    <a:pt x="258" y="149"/>
                    <a:pt x="258" y="149"/>
                  </a:cubicBezTo>
                  <a:moveTo>
                    <a:pt x="39" y="106"/>
                  </a:moveTo>
                  <a:cubicBezTo>
                    <a:pt x="46" y="106"/>
                    <a:pt x="46" y="106"/>
                    <a:pt x="46" y="106"/>
                  </a:cubicBezTo>
                  <a:moveTo>
                    <a:pt x="81" y="106"/>
                  </a:moveTo>
                  <a:cubicBezTo>
                    <a:pt x="88" y="106"/>
                    <a:pt x="88" y="106"/>
                    <a:pt x="88" y="106"/>
                  </a:cubicBezTo>
                  <a:moveTo>
                    <a:pt x="123" y="106"/>
                  </a:moveTo>
                  <a:cubicBezTo>
                    <a:pt x="129" y="106"/>
                    <a:pt x="129" y="106"/>
                    <a:pt x="129" y="106"/>
                  </a:cubicBezTo>
                  <a:moveTo>
                    <a:pt x="165" y="106"/>
                  </a:moveTo>
                  <a:cubicBezTo>
                    <a:pt x="171" y="106"/>
                    <a:pt x="171" y="106"/>
                    <a:pt x="171" y="106"/>
                  </a:cubicBezTo>
                  <a:moveTo>
                    <a:pt x="206" y="106"/>
                  </a:moveTo>
                  <a:cubicBezTo>
                    <a:pt x="213" y="106"/>
                    <a:pt x="213" y="106"/>
                    <a:pt x="213" y="106"/>
                  </a:cubicBezTo>
                  <a:moveTo>
                    <a:pt x="102" y="149"/>
                  </a:moveTo>
                  <a:cubicBezTo>
                    <a:pt x="108" y="149"/>
                    <a:pt x="108" y="149"/>
                    <a:pt x="108" y="149"/>
                  </a:cubicBezTo>
                  <a:moveTo>
                    <a:pt x="144" y="149"/>
                  </a:moveTo>
                  <a:cubicBezTo>
                    <a:pt x="150" y="149"/>
                    <a:pt x="150" y="149"/>
                    <a:pt x="150" y="149"/>
                  </a:cubicBezTo>
                  <a:moveTo>
                    <a:pt x="186" y="149"/>
                  </a:moveTo>
                  <a:cubicBezTo>
                    <a:pt x="193" y="149"/>
                    <a:pt x="193" y="149"/>
                    <a:pt x="193"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pen" title="Icon of a surface pen with a drawn line below it">
              <a:extLst>
                <a:ext uri="{FF2B5EF4-FFF2-40B4-BE49-F238E27FC236}">
                  <a16:creationId xmlns:a16="http://schemas.microsoft.com/office/drawing/2014/main" id="{28B97C81-1592-4BD5-897E-781B73453983}"/>
                </a:ext>
              </a:extLst>
            </p:cNvPr>
            <p:cNvSpPr>
              <a:spLocks noChangeAspect="1" noEditPoints="1"/>
            </p:cNvSpPr>
            <p:nvPr/>
          </p:nvSpPr>
          <p:spPr bwMode="auto">
            <a:xfrm>
              <a:off x="8940441" y="5085575"/>
              <a:ext cx="841734" cy="851929"/>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8" name="Plus Sign 27">
            <a:extLst>
              <a:ext uri="{FF2B5EF4-FFF2-40B4-BE49-F238E27FC236}">
                <a16:creationId xmlns:a16="http://schemas.microsoft.com/office/drawing/2014/main" id="{331E87F2-4002-42FB-A00B-2B714E881D22}"/>
              </a:ext>
              <a:ext uri="{C183D7F6-B498-43B3-948B-1728B52AA6E4}">
                <adec:decorative xmlns:adec="http://schemas.microsoft.com/office/drawing/2017/decorative" val="1"/>
              </a:ext>
            </a:extLst>
          </p:cNvPr>
          <p:cNvSpPr/>
          <p:nvPr/>
        </p:nvSpPr>
        <p:spPr bwMode="auto">
          <a:xfrm>
            <a:off x="2377714" y="3599053"/>
            <a:ext cx="888637" cy="888637"/>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Plus Sign 29">
            <a:extLst>
              <a:ext uri="{FF2B5EF4-FFF2-40B4-BE49-F238E27FC236}">
                <a16:creationId xmlns:a16="http://schemas.microsoft.com/office/drawing/2014/main" id="{5439B05C-265C-48CE-813E-B51F221AA038}"/>
              </a:ext>
              <a:ext uri="{C183D7F6-B498-43B3-948B-1728B52AA6E4}">
                <adec:decorative xmlns:adec="http://schemas.microsoft.com/office/drawing/2017/decorative" val="1"/>
              </a:ext>
            </a:extLst>
          </p:cNvPr>
          <p:cNvSpPr/>
          <p:nvPr/>
        </p:nvSpPr>
        <p:spPr bwMode="auto">
          <a:xfrm>
            <a:off x="8806014" y="3340068"/>
            <a:ext cx="888637" cy="888637"/>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95715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ppt_x"/>
                                          </p:val>
                                        </p:tav>
                                        <p:tav tm="100000">
                                          <p:val>
                                            <p:strVal val="#ppt_x"/>
                                          </p:val>
                                        </p:tav>
                                      </p:tavLst>
                                    </p:anim>
                                    <p:anim calcmode="lin" valueType="num">
                                      <p:cBhvr additive="base">
                                        <p:cTn id="13" dur="500" fill="hold"/>
                                        <p:tgtEl>
                                          <p:spTgt spid="3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7091A8-6C0E-4FA8-8E49-511387BE3F02}"/>
              </a:ext>
            </a:extLst>
          </p:cNvPr>
          <p:cNvSpPr txBox="1">
            <a:spLocks noGrp="1"/>
          </p:cNvSpPr>
          <p:nvPr>
            <p:ph type="title"/>
          </p:nvPr>
        </p:nvSpPr>
        <p:spPr>
          <a:xfrm>
            <a:off x="8461829" y="628233"/>
            <a:ext cx="3492046" cy="560153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bg1"/>
                </a:solidFill>
                <a:effectLst/>
                <a:uLnTx/>
                <a:uFillTx/>
                <a:latin typeface="Segoe UI Light" panose="020B0502040204020203" pitchFamily="34" charset="0"/>
                <a:cs typeface="Segoe UI Light" panose="020B0502040204020203" pitchFamily="34" charset="0"/>
              </a:rPr>
              <a:t>“It’s difficult to build technology that serves the world without first building a team that reflects the diversity of the world… </a:t>
            </a:r>
            <a:br>
              <a:rPr kumimoji="0" lang="en-US" sz="2400" b="0" i="0" u="none" strike="noStrike" kern="1200" cap="none" spc="0" normalizeH="0" baseline="0" noProof="0">
                <a:ln>
                  <a:noFill/>
                </a:ln>
                <a:solidFill>
                  <a:schemeClr val="bg1"/>
                </a:solidFill>
                <a:effectLst/>
                <a:uLnTx/>
                <a:uFillTx/>
                <a:latin typeface="Segoe UI Light" panose="020B0502040204020203" pitchFamily="34" charset="0"/>
                <a:cs typeface="Segoe UI Light" panose="020B0502040204020203" pitchFamily="34" charset="0"/>
              </a:rPr>
            </a:br>
            <a:r>
              <a:rPr kumimoji="0" lang="en-US" sz="2400" b="1" i="0" u="none" strike="noStrike" kern="1200" cap="none" spc="0" normalizeH="0" baseline="0" noProof="0">
                <a:ln>
                  <a:noFill/>
                </a:ln>
                <a:solidFill>
                  <a:schemeClr val="bg1"/>
                </a:solidFill>
                <a:effectLst/>
                <a:uLnTx/>
                <a:uFillTx/>
                <a:latin typeface="Segoe UI Light" panose="020B0502040204020203" pitchFamily="34" charset="0"/>
                <a:cs typeface="Segoe UI Light" panose="020B0502040204020203" pitchFamily="34" charset="0"/>
              </a:rPr>
              <a:t>A more diverse group of researchers and engineers </a:t>
            </a:r>
            <a:r>
              <a:rPr kumimoji="0" lang="en-US" sz="2400" b="0" i="0" u="none" strike="noStrike" kern="1200" cap="none" spc="0" normalizeH="0" baseline="0" noProof="0">
                <a:ln>
                  <a:noFill/>
                </a:ln>
                <a:solidFill>
                  <a:schemeClr val="bg1"/>
                </a:solidFill>
                <a:effectLst/>
                <a:uLnTx/>
                <a:uFillTx/>
                <a:latin typeface="Segoe UI Light" panose="020B0502040204020203" pitchFamily="34" charset="0"/>
                <a:cs typeface="Segoe UI Light" panose="020B0502040204020203" pitchFamily="34" charset="0"/>
              </a:rPr>
              <a:t>is more likely to recognize and think harder about bias problems that may even impact them personally.”</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D59DFF"/>
                </a:solidFill>
                <a:effectLst/>
                <a:uLnTx/>
                <a:uFillTx/>
                <a:latin typeface="+mn-lt"/>
                <a:ea typeface="+mn-ea"/>
                <a:cs typeface="+mn-cs"/>
              </a:rPr>
              <a:t>Brad Smith, Microsoft President</a:t>
            </a:r>
            <a:br>
              <a:rPr kumimoji="0" lang="en-US" sz="1800" b="0" i="0" u="none" strike="noStrike" kern="1200" cap="none" spc="0" normalizeH="0" baseline="0" noProof="0">
                <a:ln>
                  <a:noFill/>
                </a:ln>
                <a:solidFill>
                  <a:srgbClr val="D59DFF"/>
                </a:solidFill>
                <a:effectLst/>
                <a:uLnTx/>
                <a:uFillTx/>
                <a:latin typeface="+mn-lt"/>
                <a:ea typeface="+mn-ea"/>
                <a:cs typeface="+mn-cs"/>
              </a:rPr>
            </a:br>
            <a:r>
              <a:rPr kumimoji="0" lang="en-US" sz="1800" b="0" i="1" u="none" strike="noStrike" kern="1200" cap="none" spc="0" normalizeH="0" baseline="0" noProof="0">
                <a:ln>
                  <a:noFill/>
                </a:ln>
                <a:solidFill>
                  <a:srgbClr val="D59DFF"/>
                </a:solidFill>
                <a:effectLst/>
                <a:uLnTx/>
                <a:uFillTx/>
                <a:latin typeface="+mn-lt"/>
                <a:ea typeface="+mn-ea"/>
                <a:cs typeface="+mn-cs"/>
              </a:rPr>
              <a:t>Tools and Weapons (2019)</a:t>
            </a:r>
            <a:endParaRPr kumimoji="0" lang="en-US" sz="1800" b="0" i="0" u="none" strike="noStrike" kern="1200" cap="none" spc="0" normalizeH="0" baseline="0" noProof="0">
              <a:ln>
                <a:noFill/>
              </a:ln>
              <a:solidFill>
                <a:srgbClr val="D59DFF"/>
              </a:solidFill>
              <a:effectLst/>
              <a:uLnTx/>
              <a:uFillTx/>
              <a:latin typeface="+mn-lt"/>
              <a:ea typeface="+mn-ea"/>
              <a:cs typeface="+mn-cs"/>
            </a:endParaRPr>
          </a:p>
        </p:txBody>
      </p:sp>
      <p:pic>
        <p:nvPicPr>
          <p:cNvPr id="6" name="Picture Placeholder 5" descr="A person sitting at a desk with a computer&#10;&#10;Description automatically generated with low confidence">
            <a:extLst>
              <a:ext uri="{FF2B5EF4-FFF2-40B4-BE49-F238E27FC236}">
                <a16:creationId xmlns:a16="http://schemas.microsoft.com/office/drawing/2014/main" id="{01D8FAA7-643F-D084-15FD-985D495EF104}"/>
              </a:ext>
            </a:extLst>
          </p:cNvPr>
          <p:cNvPicPr>
            <a:picLocks noGrp="1" noChangeAspect="1"/>
          </p:cNvPicPr>
          <p:nvPr>
            <p:ph type="pic" sz="quarter" idx="10"/>
          </p:nvPr>
        </p:nvPicPr>
        <p:blipFill rotWithShape="1">
          <a:blip r:embed="rId3"/>
          <a:srcRect l="21860" r="1664"/>
          <a:stretch/>
        </p:blipFill>
        <p:spPr>
          <a:xfrm>
            <a:off x="0" y="0"/>
            <a:ext cx="7848600" cy="6858000"/>
          </a:xfrm>
        </p:spPr>
      </p:pic>
    </p:spTree>
    <p:extLst>
      <p:ext uri="{BB962C8B-B14F-4D97-AF65-F5344CB8AC3E}">
        <p14:creationId xmlns:p14="http://schemas.microsoft.com/office/powerpoint/2010/main" val="14056322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a:xfrm>
            <a:off x="588263" y="585788"/>
            <a:ext cx="4894962" cy="1839360"/>
          </a:xfrm>
        </p:spPr>
        <p:txBody>
          <a:bodyPr/>
          <a:lstStyle/>
          <a:p>
            <a:r>
              <a:rPr lang="en-US"/>
              <a:t>Psychological safety in teams and at gaming tables</a:t>
            </a:r>
          </a:p>
        </p:txBody>
      </p:sp>
      <p:sp>
        <p:nvSpPr>
          <p:cNvPr id="5" name="Text Placeholder 4">
            <a:extLst>
              <a:ext uri="{FF2B5EF4-FFF2-40B4-BE49-F238E27FC236}">
                <a16:creationId xmlns:a16="http://schemas.microsoft.com/office/drawing/2014/main" id="{7C1F1ACC-0F6F-E14B-95A7-474C2E641EA7}"/>
              </a:ext>
            </a:extLst>
          </p:cNvPr>
          <p:cNvSpPr>
            <a:spLocks noGrp="1"/>
          </p:cNvSpPr>
          <p:nvPr>
            <p:ph type="body" sz="quarter" idx="11"/>
          </p:nvPr>
        </p:nvSpPr>
        <p:spPr>
          <a:xfrm>
            <a:off x="621357" y="2514235"/>
            <a:ext cx="4937125" cy="3366811"/>
          </a:xfrm>
        </p:spPr>
        <p:txBody>
          <a:bodyPr/>
          <a:lstStyle/>
          <a:p>
            <a:pPr marL="342900" indent="-342900">
              <a:buFont typeface="Arial" panose="020B0604020202020204" pitchFamily="34" charset="0"/>
              <a:buChar char="•"/>
            </a:pPr>
            <a:r>
              <a:rPr lang="en-US" sz="2800"/>
              <a:t>Crucial to collaborative creation</a:t>
            </a:r>
          </a:p>
          <a:p>
            <a:pPr marL="342900" indent="-342900">
              <a:buFont typeface="Arial" panose="020B0604020202020204" pitchFamily="34" charset="0"/>
              <a:buChar char="•"/>
            </a:pPr>
            <a:r>
              <a:rPr lang="en-US" sz="2800"/>
              <a:t>Often taken for granted by members of the majority</a:t>
            </a:r>
          </a:p>
          <a:p>
            <a:pPr marL="342900" indent="-342900">
              <a:buFont typeface="Arial" panose="020B0604020202020204" pitchFamily="34" charset="0"/>
              <a:buChar char="•"/>
            </a:pPr>
            <a:r>
              <a:rPr lang="en-US" sz="2800"/>
              <a:t>Focus on solutions, </a:t>
            </a:r>
            <a:br>
              <a:rPr lang="en-US" sz="2800"/>
            </a:br>
            <a:r>
              <a:rPr lang="en-US" sz="2800"/>
              <a:t>not blame</a:t>
            </a:r>
          </a:p>
        </p:txBody>
      </p:sp>
      <p:grpSp>
        <p:nvGrpSpPr>
          <p:cNvPr id="7" name="Group 6">
            <a:extLst>
              <a:ext uri="{FF2B5EF4-FFF2-40B4-BE49-F238E27FC236}">
                <a16:creationId xmlns:a16="http://schemas.microsoft.com/office/drawing/2014/main" id="{C55BE21A-5455-447A-83ED-A23342A336C8}"/>
              </a:ext>
            </a:extLst>
          </p:cNvPr>
          <p:cNvGrpSpPr/>
          <p:nvPr/>
        </p:nvGrpSpPr>
        <p:grpSpPr>
          <a:xfrm>
            <a:off x="7343598" y="771000"/>
            <a:ext cx="3759758" cy="3471305"/>
            <a:chOff x="6147743" y="686317"/>
            <a:chExt cx="4103688" cy="3788846"/>
          </a:xfrm>
        </p:grpSpPr>
        <p:sp>
          <p:nvSpPr>
            <p:cNvPr id="9" name="Title 1">
              <a:extLst>
                <a:ext uri="{FF2B5EF4-FFF2-40B4-BE49-F238E27FC236}">
                  <a16:creationId xmlns:a16="http://schemas.microsoft.com/office/drawing/2014/main" id="{88CAB3A3-114F-A341-8C92-9A5691AE04C4}"/>
                </a:ext>
              </a:extLst>
            </p:cNvPr>
            <p:cNvSpPr txBox="1">
              <a:spLocks/>
            </p:cNvSpPr>
            <p:nvPr/>
          </p:nvSpPr>
          <p:spPr>
            <a:xfrm>
              <a:off x="6147743" y="686317"/>
              <a:ext cx="4103688" cy="575747"/>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algn="ctr">
                <a:lnSpc>
                  <a:spcPct val="150000"/>
                </a:lnSpc>
              </a:pPr>
              <a:r>
                <a:rPr lang="en-US" sz="2400"/>
                <a:t>Feeling included</a:t>
              </a:r>
            </a:p>
          </p:txBody>
        </p:sp>
        <p:sp>
          <p:nvSpPr>
            <p:cNvPr id="10" name="Oval 9">
              <a:extLst>
                <a:ext uri="{FF2B5EF4-FFF2-40B4-BE49-F238E27FC236}">
                  <a16:creationId xmlns:a16="http://schemas.microsoft.com/office/drawing/2014/main" id="{C0CAD8CC-EB14-EE40-A1E0-CD8778E29E80}"/>
                </a:ext>
                <a:ext uri="{C183D7F6-B498-43B3-948B-1728B52AA6E4}">
                  <adec:decorative xmlns:adec="http://schemas.microsoft.com/office/drawing/2017/decorative" val="1"/>
                </a:ext>
              </a:extLst>
            </p:cNvPr>
            <p:cNvSpPr/>
            <p:nvPr/>
          </p:nvSpPr>
          <p:spPr>
            <a:xfrm>
              <a:off x="6633519" y="1343026"/>
              <a:ext cx="3132137" cy="3132137"/>
            </a:xfrm>
            <a:prstGeom prst="ellips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itle 1">
            <a:extLst>
              <a:ext uri="{FF2B5EF4-FFF2-40B4-BE49-F238E27FC236}">
                <a16:creationId xmlns:a16="http://schemas.microsoft.com/office/drawing/2014/main" id="{CCE175E7-C63F-354C-8F39-A5EF4388E365}"/>
              </a:ext>
            </a:extLst>
          </p:cNvPr>
          <p:cNvSpPr txBox="1">
            <a:spLocks/>
          </p:cNvSpPr>
          <p:nvPr/>
        </p:nvSpPr>
        <p:spPr>
          <a:xfrm>
            <a:off x="6055066" y="5604225"/>
            <a:ext cx="2869632" cy="553639"/>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algn="ctr">
              <a:lnSpc>
                <a:spcPct val="150000"/>
              </a:lnSpc>
            </a:pPr>
            <a:r>
              <a:rPr lang="en-US" sz="2400"/>
              <a:t>Safety to Challenge and Create</a:t>
            </a:r>
          </a:p>
        </p:txBody>
      </p:sp>
      <p:sp>
        <p:nvSpPr>
          <p:cNvPr id="6" name="Oval 5">
            <a:extLst>
              <a:ext uri="{FF2B5EF4-FFF2-40B4-BE49-F238E27FC236}">
                <a16:creationId xmlns:a16="http://schemas.microsoft.com/office/drawing/2014/main" id="{B654B96E-275B-CC41-9709-A39810D4E573}"/>
              </a:ext>
              <a:ext uri="{C183D7F6-B498-43B3-948B-1728B52AA6E4}">
                <adec:decorative xmlns:adec="http://schemas.microsoft.com/office/drawing/2017/decorative" val="1"/>
              </a:ext>
            </a:extLst>
          </p:cNvPr>
          <p:cNvSpPr/>
          <p:nvPr/>
        </p:nvSpPr>
        <p:spPr>
          <a:xfrm>
            <a:off x="6503347" y="2596634"/>
            <a:ext cx="2869633" cy="2869633"/>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F0E0D85-E453-4A6A-A81C-92870994F027}"/>
              </a:ext>
            </a:extLst>
          </p:cNvPr>
          <p:cNvGrpSpPr/>
          <p:nvPr/>
        </p:nvGrpSpPr>
        <p:grpSpPr>
          <a:xfrm>
            <a:off x="8988186" y="2654065"/>
            <a:ext cx="2907119" cy="3503800"/>
            <a:chOff x="7873357" y="2566989"/>
            <a:chExt cx="3173053" cy="3824316"/>
          </a:xfrm>
        </p:grpSpPr>
        <p:sp>
          <p:nvSpPr>
            <p:cNvPr id="12" name="Title 1">
              <a:extLst>
                <a:ext uri="{FF2B5EF4-FFF2-40B4-BE49-F238E27FC236}">
                  <a16:creationId xmlns:a16="http://schemas.microsoft.com/office/drawing/2014/main" id="{F052D2C2-BFC6-9643-B053-374F297FCB16}"/>
                </a:ext>
              </a:extLst>
            </p:cNvPr>
            <p:cNvSpPr txBox="1">
              <a:spLocks/>
            </p:cNvSpPr>
            <p:nvPr/>
          </p:nvSpPr>
          <p:spPr>
            <a:xfrm>
              <a:off x="8346072" y="5787021"/>
              <a:ext cx="2700338" cy="604284"/>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algn="ctr">
                <a:lnSpc>
                  <a:spcPct val="150000"/>
                </a:lnSpc>
              </a:pPr>
              <a:r>
                <a:rPr lang="en-US" sz="2400"/>
                <a:t>Safety to Learn </a:t>
              </a:r>
              <a:br>
                <a:rPr lang="en-US" sz="2400"/>
              </a:br>
              <a:r>
                <a:rPr lang="en-US" sz="2400"/>
                <a:t>and Grow</a:t>
              </a:r>
            </a:p>
          </p:txBody>
        </p:sp>
        <p:sp>
          <p:nvSpPr>
            <p:cNvPr id="8" name="Oval 7">
              <a:extLst>
                <a:ext uri="{FF2B5EF4-FFF2-40B4-BE49-F238E27FC236}">
                  <a16:creationId xmlns:a16="http://schemas.microsoft.com/office/drawing/2014/main" id="{AD23C2B1-9DC0-7D43-83F2-38B16443F5E3}"/>
                </a:ext>
                <a:ext uri="{C183D7F6-B498-43B3-948B-1728B52AA6E4}">
                  <adec:decorative xmlns:adec="http://schemas.microsoft.com/office/drawing/2017/decorative" val="1"/>
                </a:ext>
              </a:extLst>
            </p:cNvPr>
            <p:cNvSpPr/>
            <p:nvPr/>
          </p:nvSpPr>
          <p:spPr>
            <a:xfrm>
              <a:off x="7873357" y="2566989"/>
              <a:ext cx="3132137" cy="3132137"/>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 name="Straight Arrow Connector 2">
            <a:extLst>
              <a:ext uri="{FF2B5EF4-FFF2-40B4-BE49-F238E27FC236}">
                <a16:creationId xmlns:a16="http://schemas.microsoft.com/office/drawing/2014/main" id="{51F55851-8D77-4D91-9EFE-0949ECACA3AE}"/>
              </a:ext>
              <a:ext uri="{C183D7F6-B498-43B3-948B-1728B52AA6E4}">
                <adec:decorative xmlns:adec="http://schemas.microsoft.com/office/drawing/2017/decorative" val="1"/>
              </a:ext>
            </a:extLst>
          </p:cNvPr>
          <p:cNvCxnSpPr>
            <a:cxnSpLocks/>
          </p:cNvCxnSpPr>
          <p:nvPr/>
        </p:nvCxnSpPr>
        <p:spPr>
          <a:xfrm flipH="1" flipV="1">
            <a:off x="6096000" y="1211580"/>
            <a:ext cx="3127477" cy="2737060"/>
          </a:xfrm>
          <a:prstGeom prst="straightConnector1">
            <a:avLst/>
          </a:prstGeom>
          <a:ln w="1270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7718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141721-2F45-4009-8913-563B957D07E0}"/>
              </a:ext>
            </a:extLst>
          </p:cNvPr>
          <p:cNvSpPr>
            <a:spLocks noGrp="1"/>
          </p:cNvSpPr>
          <p:nvPr>
            <p:ph type="title"/>
          </p:nvPr>
        </p:nvSpPr>
        <p:spPr>
          <a:xfrm>
            <a:off x="584199" y="717946"/>
            <a:ext cx="6244303" cy="615553"/>
          </a:xfrm>
        </p:spPr>
        <p:txBody>
          <a:bodyPr/>
          <a:lstStyle/>
          <a:p>
            <a:r>
              <a:rPr lang="en-US" sz="4000">
                <a:solidFill>
                  <a:srgbClr val="D59DFF"/>
                </a:solidFill>
              </a:rPr>
              <a:t>Innovation with Empathy</a:t>
            </a:r>
          </a:p>
        </p:txBody>
      </p:sp>
      <p:sp>
        <p:nvSpPr>
          <p:cNvPr id="9" name="Text Placeholder 8">
            <a:extLst>
              <a:ext uri="{FF2B5EF4-FFF2-40B4-BE49-F238E27FC236}">
                <a16:creationId xmlns:a16="http://schemas.microsoft.com/office/drawing/2014/main" id="{C31A4BE2-2837-493A-ACA6-05A8E5C82D61}"/>
              </a:ext>
            </a:extLst>
          </p:cNvPr>
          <p:cNvSpPr>
            <a:spLocks noGrp="1"/>
          </p:cNvSpPr>
          <p:nvPr>
            <p:ph type="body" sz="quarter" idx="10"/>
          </p:nvPr>
        </p:nvSpPr>
        <p:spPr>
          <a:xfrm>
            <a:off x="492760" y="2765920"/>
            <a:ext cx="5603240" cy="2203680"/>
          </a:xfrm>
        </p:spPr>
        <p:txBody>
          <a:bodyPr/>
          <a:lstStyle/>
          <a:p>
            <a:r>
              <a:rPr lang="en-US" sz="3200">
                <a:solidFill>
                  <a:schemeClr val="bg1"/>
                </a:solidFill>
                <a:latin typeface="Segoe UI Light" panose="020B0502040204020203" pitchFamily="34" charset="0"/>
                <a:cs typeface="Segoe UI Light" panose="020B0502040204020203" pitchFamily="34" charset="0"/>
              </a:rPr>
              <a:t>“Innovation comes from having a deep sense of empathy.” </a:t>
            </a:r>
          </a:p>
          <a:p>
            <a:r>
              <a:rPr lang="en-US" sz="2400">
                <a:solidFill>
                  <a:srgbClr val="D59DFF"/>
                </a:solidFill>
                <a:cs typeface="Segoe UI Semibold" panose="020B0702040204020203" pitchFamily="34" charset="0"/>
              </a:rPr>
              <a:t>Satya Nadella</a:t>
            </a:r>
          </a:p>
          <a:p>
            <a:endParaRPr lang="en-US" sz="2400">
              <a:solidFill>
                <a:schemeClr val="bg1"/>
              </a:solidFill>
              <a:latin typeface="Segoe UI Light" panose="020B0502040204020203" pitchFamily="34" charset="0"/>
              <a:cs typeface="Segoe UI Light" panose="020B0502040204020203" pitchFamily="34" charset="0"/>
            </a:endParaRPr>
          </a:p>
          <a:p>
            <a:endParaRPr lang="en-US" sz="1800">
              <a:solidFill>
                <a:schemeClr val="bg1"/>
              </a:solidFill>
            </a:endParaRPr>
          </a:p>
        </p:txBody>
      </p:sp>
      <p:pic>
        <p:nvPicPr>
          <p:cNvPr id="4" name="Picture Placeholder 3" descr="A picture containing wooden, wood, stone&#10;&#10;Description automatically generated">
            <a:extLst>
              <a:ext uri="{FF2B5EF4-FFF2-40B4-BE49-F238E27FC236}">
                <a16:creationId xmlns:a16="http://schemas.microsoft.com/office/drawing/2014/main" id="{197E1009-7864-94DD-514A-0231C72A37BA}"/>
              </a:ext>
            </a:extLst>
          </p:cNvPr>
          <p:cNvPicPr>
            <a:picLocks noGrp="1" noChangeAspect="1"/>
          </p:cNvPicPr>
          <p:nvPr>
            <p:ph type="pic" sz="quarter" idx="11"/>
          </p:nvPr>
        </p:nvPicPr>
        <p:blipFill rotWithShape="1">
          <a:blip r:embed="rId3"/>
          <a:srcRect l="40851" r="5605"/>
          <a:stretch/>
        </p:blipFill>
        <p:spPr>
          <a:xfrm>
            <a:off x="6681788" y="0"/>
            <a:ext cx="5510212" cy="6858000"/>
          </a:xfrm>
        </p:spPr>
      </p:pic>
    </p:spTree>
    <p:extLst>
      <p:ext uri="{BB962C8B-B14F-4D97-AF65-F5344CB8AC3E}">
        <p14:creationId xmlns:p14="http://schemas.microsoft.com/office/powerpoint/2010/main" val="142244980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0A3A7A1-4E1A-7807-38D0-4ED241E1F0A7}"/>
              </a:ext>
            </a:extLst>
          </p:cNvPr>
          <p:cNvSpPr>
            <a:spLocks noGrp="1"/>
          </p:cNvSpPr>
          <p:nvPr>
            <p:ph type="pic" sz="quarter" idx="11"/>
          </p:nvPr>
        </p:nvSpPr>
        <p:spPr/>
      </p:sp>
      <p:sp>
        <p:nvSpPr>
          <p:cNvPr id="2" name="Title 1">
            <a:extLst>
              <a:ext uri="{FF2B5EF4-FFF2-40B4-BE49-F238E27FC236}">
                <a16:creationId xmlns:a16="http://schemas.microsoft.com/office/drawing/2014/main" id="{8413C851-C93D-C04E-BCDC-7C9DE582E530}"/>
              </a:ext>
            </a:extLst>
          </p:cNvPr>
          <p:cNvSpPr>
            <a:spLocks noGrp="1"/>
          </p:cNvSpPr>
          <p:nvPr>
            <p:ph type="title"/>
          </p:nvPr>
        </p:nvSpPr>
        <p:spPr>
          <a:xfrm>
            <a:off x="584359" y="591967"/>
            <a:ext cx="11018520" cy="553998"/>
          </a:xfrm>
        </p:spPr>
        <p:txBody>
          <a:bodyPr/>
          <a:lstStyle/>
          <a:p>
            <a:r>
              <a:rPr lang="en-US">
                <a:solidFill>
                  <a:srgbClr val="D59DFF"/>
                </a:solidFill>
              </a:rPr>
              <a:t>Practice Empathy</a:t>
            </a:r>
          </a:p>
        </p:txBody>
      </p:sp>
      <p:sp>
        <p:nvSpPr>
          <p:cNvPr id="3" name="Rectangle 2">
            <a:extLst>
              <a:ext uri="{FF2B5EF4-FFF2-40B4-BE49-F238E27FC236}">
                <a16:creationId xmlns:a16="http://schemas.microsoft.com/office/drawing/2014/main" id="{8E69FBD9-056C-DCA7-4EDB-9E095999B7B0}"/>
              </a:ext>
            </a:extLst>
          </p:cNvPr>
          <p:cNvSpPr/>
          <p:nvPr/>
        </p:nvSpPr>
        <p:spPr bwMode="auto">
          <a:xfrm>
            <a:off x="-375557" y="6155870"/>
            <a:ext cx="12670970" cy="9143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itle 1">
            <a:extLst>
              <a:ext uri="{FF2B5EF4-FFF2-40B4-BE49-F238E27FC236}">
                <a16:creationId xmlns:a16="http://schemas.microsoft.com/office/drawing/2014/main" id="{558E1A47-C04A-E034-CA6A-F46E0462BB11}"/>
              </a:ext>
            </a:extLst>
          </p:cNvPr>
          <p:cNvSpPr txBox="1">
            <a:spLocks/>
          </p:cNvSpPr>
          <p:nvPr/>
        </p:nvSpPr>
        <p:spPr>
          <a:xfrm>
            <a:off x="1974" y="6280366"/>
            <a:ext cx="12156983" cy="276999"/>
          </a:xfrm>
          <a:prstGeom prst="rect">
            <a:avLst/>
          </a:prstGeom>
        </p:spPr>
        <p:txBody>
          <a:bodyPr vert="horz" wrap="square" lIns="0" tIns="0" rIns="0" bIns="0" rtlCol="0" anchor="ctr">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800">
                <a:solidFill>
                  <a:srgbClr val="3B2E58"/>
                </a:solidFill>
                <a:latin typeface="Segoe UI"/>
                <a:cs typeface="Segoe UI"/>
              </a:rPr>
              <a:t>Professional Communication | Teamwork | Team Management | Diversity | </a:t>
            </a:r>
            <a:r>
              <a:rPr lang="en-US" sz="1800" b="1">
                <a:solidFill>
                  <a:schemeClr val="bg1"/>
                </a:solidFill>
                <a:latin typeface="Segoe UI"/>
                <a:cs typeface="Segoe UI"/>
              </a:rPr>
              <a:t>Practice Empathy</a:t>
            </a:r>
            <a:r>
              <a:rPr lang="en-US" sz="1800">
                <a:solidFill>
                  <a:srgbClr val="3B2E58"/>
                </a:solidFill>
                <a:latin typeface="Segoe UI"/>
                <a:cs typeface="Segoe UI"/>
              </a:rPr>
              <a:t> | Q&amp;A</a:t>
            </a:r>
          </a:p>
        </p:txBody>
      </p:sp>
      <p:pic>
        <p:nvPicPr>
          <p:cNvPr id="8" name="Picture Placeholder 10" descr="A picture containing text, nature, rock, sunset&#10;&#10;Description automatically generated">
            <a:extLst>
              <a:ext uri="{FF2B5EF4-FFF2-40B4-BE49-F238E27FC236}">
                <a16:creationId xmlns:a16="http://schemas.microsoft.com/office/drawing/2014/main" id="{E28F3635-3F3A-9061-8941-0CA8C12E1169}"/>
              </a:ext>
            </a:extLst>
          </p:cNvPr>
          <p:cNvPicPr>
            <a:picLocks noChangeAspect="1"/>
          </p:cNvPicPr>
          <p:nvPr/>
        </p:nvPicPr>
        <p:blipFill rotWithShape="1">
          <a:blip r:embed="rId3"/>
          <a:srcRect t="106" b="16071"/>
          <a:stretch/>
        </p:blipFill>
        <p:spPr bwMode="ltGray">
          <a:xfrm>
            <a:off x="0" y="1386840"/>
            <a:ext cx="12192000" cy="4769030"/>
          </a:xfrm>
          <a:prstGeom prst="rect">
            <a:avLst/>
          </a:prstGeom>
          <a:blipFill>
            <a:blip r:embed="rId4"/>
            <a:stretch>
              <a:fillRect/>
            </a:stretch>
          </a:blipFill>
        </p:spPr>
      </p:pic>
    </p:spTree>
    <p:extLst>
      <p:ext uri="{BB962C8B-B14F-4D97-AF65-F5344CB8AC3E}">
        <p14:creationId xmlns:p14="http://schemas.microsoft.com/office/powerpoint/2010/main" val="386304820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141721-2F45-4009-8913-563B957D07E0}"/>
              </a:ext>
            </a:extLst>
          </p:cNvPr>
          <p:cNvSpPr>
            <a:spLocks noGrp="1"/>
          </p:cNvSpPr>
          <p:nvPr>
            <p:ph type="title"/>
          </p:nvPr>
        </p:nvSpPr>
        <p:spPr>
          <a:xfrm>
            <a:off x="436180" y="310768"/>
            <a:ext cx="4760660" cy="1421545"/>
          </a:xfrm>
        </p:spPr>
        <p:txBody>
          <a:bodyPr anchor="t"/>
          <a:lstStyle/>
          <a:p>
            <a:r>
              <a:rPr lang="en-US" sz="4000">
                <a:solidFill>
                  <a:srgbClr val="D59DFF"/>
                </a:solidFill>
              </a:rPr>
              <a:t>Man, we in here </a:t>
            </a:r>
            <a:br>
              <a:rPr lang="en-US" sz="4000">
                <a:solidFill>
                  <a:srgbClr val="D59DFF"/>
                </a:solidFill>
              </a:rPr>
            </a:br>
            <a:r>
              <a:rPr lang="en-US" sz="4000" err="1">
                <a:solidFill>
                  <a:srgbClr val="D59DFF"/>
                </a:solidFill>
              </a:rPr>
              <a:t>talkin</a:t>
            </a:r>
            <a:r>
              <a:rPr lang="en-US" sz="4000">
                <a:solidFill>
                  <a:srgbClr val="D59DFF"/>
                </a:solidFill>
              </a:rPr>
              <a:t> about practice</a:t>
            </a:r>
          </a:p>
        </p:txBody>
      </p:sp>
      <p:sp>
        <p:nvSpPr>
          <p:cNvPr id="9" name="Text Placeholder 8">
            <a:extLst>
              <a:ext uri="{FF2B5EF4-FFF2-40B4-BE49-F238E27FC236}">
                <a16:creationId xmlns:a16="http://schemas.microsoft.com/office/drawing/2014/main" id="{C31A4BE2-2837-493A-ACA6-05A8E5C82D61}"/>
              </a:ext>
            </a:extLst>
          </p:cNvPr>
          <p:cNvSpPr>
            <a:spLocks noGrp="1"/>
          </p:cNvSpPr>
          <p:nvPr>
            <p:ph type="body" sz="quarter" idx="10"/>
          </p:nvPr>
        </p:nvSpPr>
        <p:spPr>
          <a:xfrm>
            <a:off x="436180" y="1732313"/>
            <a:ext cx="4162425" cy="2733497"/>
          </a:xfrm>
        </p:spPr>
        <p:txBody>
          <a:bodyPr/>
          <a:lstStyle/>
          <a:p>
            <a:r>
              <a:rPr lang="en-US" sz="3200">
                <a:solidFill>
                  <a:schemeClr val="bg1"/>
                </a:solidFill>
                <a:latin typeface="Segoe UI Light" panose="020B0502040204020203" pitchFamily="34" charset="0"/>
                <a:cs typeface="Segoe UI Light" panose="020B0502040204020203" pitchFamily="34" charset="0"/>
              </a:rPr>
              <a:t>“I know you’ve heard it a thousand times before. But it’s true – hard work pays off. If you want to be good, you have to practice, practice, practice. If you don’t love something, then don’t do it.” </a:t>
            </a:r>
          </a:p>
          <a:p>
            <a:r>
              <a:rPr lang="en-US" sz="2400">
                <a:solidFill>
                  <a:srgbClr val="D59DFF"/>
                </a:solidFill>
              </a:rPr>
              <a:t>Ray Bradbury</a:t>
            </a:r>
            <a:endParaRPr lang="en-US" sz="2400">
              <a:solidFill>
                <a:schemeClr val="bg1"/>
              </a:solidFill>
            </a:endParaRPr>
          </a:p>
        </p:txBody>
      </p:sp>
      <p:pic>
        <p:nvPicPr>
          <p:cNvPr id="4" name="Picture Placeholder 3" descr="A person playing basketball&#10;&#10;Description automatically generated with low confidence">
            <a:extLst>
              <a:ext uri="{FF2B5EF4-FFF2-40B4-BE49-F238E27FC236}">
                <a16:creationId xmlns:a16="http://schemas.microsoft.com/office/drawing/2014/main" id="{D1C57B44-6938-B10A-4EC0-9D262A9AC53B}"/>
              </a:ext>
            </a:extLst>
          </p:cNvPr>
          <p:cNvPicPr>
            <a:picLocks noGrp="1" noChangeAspect="1"/>
          </p:cNvPicPr>
          <p:nvPr>
            <p:ph type="pic" sz="quarter" idx="11"/>
          </p:nvPr>
        </p:nvPicPr>
        <p:blipFill rotWithShape="1">
          <a:blip r:embed="rId3"/>
          <a:srcRect l="18593" r="14741"/>
          <a:stretch/>
        </p:blipFill>
        <p:spPr>
          <a:xfrm>
            <a:off x="5334000" y="0"/>
            <a:ext cx="6858000" cy="6858000"/>
          </a:xfrm>
        </p:spPr>
      </p:pic>
    </p:spTree>
    <p:extLst>
      <p:ext uri="{BB962C8B-B14F-4D97-AF65-F5344CB8AC3E}">
        <p14:creationId xmlns:p14="http://schemas.microsoft.com/office/powerpoint/2010/main" val="23149563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4BC813C7-AB0E-413C-8610-F9050E6CFFC2}"/>
              </a:ext>
            </a:extLst>
          </p:cNvPr>
          <p:cNvSpPr txBox="1">
            <a:spLocks/>
          </p:cNvSpPr>
          <p:nvPr/>
        </p:nvSpPr>
        <p:spPr>
          <a:xfrm>
            <a:off x="584200" y="406508"/>
            <a:ext cx="560324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solidFill>
                  <a:srgbClr val="D59DFF"/>
                </a:solidFill>
              </a:rPr>
              <a:t>Build skills through play</a:t>
            </a:r>
          </a:p>
        </p:txBody>
      </p:sp>
      <p:grpSp>
        <p:nvGrpSpPr>
          <p:cNvPr id="2" name="Group 1">
            <a:extLst>
              <a:ext uri="{FF2B5EF4-FFF2-40B4-BE49-F238E27FC236}">
                <a16:creationId xmlns:a16="http://schemas.microsoft.com/office/drawing/2014/main" id="{2B414ED6-5FDA-A415-E299-AE9DDEBEFE2D}"/>
              </a:ext>
            </a:extLst>
          </p:cNvPr>
          <p:cNvGrpSpPr/>
          <p:nvPr/>
        </p:nvGrpSpPr>
        <p:grpSpPr>
          <a:xfrm>
            <a:off x="2111851" y="1480936"/>
            <a:ext cx="7395915" cy="4461276"/>
            <a:chOff x="2210463" y="2260865"/>
            <a:chExt cx="7395915" cy="4461276"/>
          </a:xfrm>
        </p:grpSpPr>
        <p:sp>
          <p:nvSpPr>
            <p:cNvPr id="12" name="Oval 11">
              <a:extLst>
                <a:ext uri="{FF2B5EF4-FFF2-40B4-BE49-F238E27FC236}">
                  <a16:creationId xmlns:a16="http://schemas.microsoft.com/office/drawing/2014/main" id="{AEBC38A1-47C9-4D45-836E-FDFD88934140}"/>
                </a:ext>
              </a:extLst>
            </p:cNvPr>
            <p:cNvSpPr/>
            <p:nvPr/>
          </p:nvSpPr>
          <p:spPr bwMode="auto">
            <a:xfrm>
              <a:off x="4533841" y="2970087"/>
              <a:ext cx="3124314" cy="3124314"/>
            </a:xfrm>
            <a:prstGeom prst="ellipse">
              <a:avLst/>
            </a:prstGeom>
            <a:noFill/>
            <a:ln w="38100">
              <a:solidFill>
                <a:srgbClr val="D59D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68D49637-5153-4A60-A927-A1084B7E7CB9}"/>
                </a:ext>
              </a:extLst>
            </p:cNvPr>
            <p:cNvSpPr txBox="1"/>
            <p:nvPr/>
          </p:nvSpPr>
          <p:spPr>
            <a:xfrm>
              <a:off x="4692924" y="4108918"/>
              <a:ext cx="2806148" cy="954107"/>
            </a:xfrm>
            <a:prstGeom prst="rect">
              <a:avLst/>
            </a:prstGeom>
            <a:noFill/>
          </p:spPr>
          <p:txBody>
            <a:bodyPr wrap="square">
              <a:spAutoFit/>
            </a:bodyPr>
            <a:lstStyle/>
            <a:p>
              <a:pPr lvl="0" algn="ctr"/>
              <a:r>
                <a:rPr lang="en-US" sz="2800">
                  <a:solidFill>
                    <a:schemeClr val="accent3"/>
                  </a:solidFill>
                  <a:latin typeface="+mj-lt"/>
                </a:rPr>
                <a:t>Digital Transformation</a:t>
              </a:r>
            </a:p>
          </p:txBody>
        </p:sp>
        <p:sp>
          <p:nvSpPr>
            <p:cNvPr id="15" name="Oval 14">
              <a:extLst>
                <a:ext uri="{FF2B5EF4-FFF2-40B4-BE49-F238E27FC236}">
                  <a16:creationId xmlns:a16="http://schemas.microsoft.com/office/drawing/2014/main" id="{44DD4502-0C06-4362-AE82-F398BFA72DA0}"/>
                </a:ext>
              </a:extLst>
            </p:cNvPr>
            <p:cNvSpPr/>
            <p:nvPr/>
          </p:nvSpPr>
          <p:spPr>
            <a:xfrm>
              <a:off x="4438349" y="3413161"/>
              <a:ext cx="537531" cy="537531"/>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15">
              <a:extLst>
                <a:ext uri="{FF2B5EF4-FFF2-40B4-BE49-F238E27FC236}">
                  <a16:creationId xmlns:a16="http://schemas.microsoft.com/office/drawing/2014/main" id="{AD8B6106-10ED-41BD-812B-77BB111D3EDF}"/>
                </a:ext>
              </a:extLst>
            </p:cNvPr>
            <p:cNvSpPr/>
            <p:nvPr/>
          </p:nvSpPr>
          <p:spPr>
            <a:xfrm>
              <a:off x="7188938" y="5085619"/>
              <a:ext cx="537531" cy="537531"/>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16">
              <a:extLst>
                <a:ext uri="{FF2B5EF4-FFF2-40B4-BE49-F238E27FC236}">
                  <a16:creationId xmlns:a16="http://schemas.microsoft.com/office/drawing/2014/main" id="{4123FB88-8699-4B93-A2BD-7FD0C60F9F9E}"/>
                </a:ext>
              </a:extLst>
            </p:cNvPr>
            <p:cNvSpPr/>
            <p:nvPr/>
          </p:nvSpPr>
          <p:spPr>
            <a:xfrm>
              <a:off x="4465527" y="5085619"/>
              <a:ext cx="537531" cy="537531"/>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17">
              <a:extLst>
                <a:ext uri="{FF2B5EF4-FFF2-40B4-BE49-F238E27FC236}">
                  <a16:creationId xmlns:a16="http://schemas.microsoft.com/office/drawing/2014/main" id="{7AA6EED9-D661-4D30-A776-760C63763DE5}"/>
                </a:ext>
              </a:extLst>
            </p:cNvPr>
            <p:cNvSpPr/>
            <p:nvPr/>
          </p:nvSpPr>
          <p:spPr>
            <a:xfrm>
              <a:off x="5937477" y="5770091"/>
              <a:ext cx="537531" cy="537531"/>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64772C5A-D01F-4B77-BE7E-E64B3FA5DCC6}"/>
                </a:ext>
              </a:extLst>
            </p:cNvPr>
            <p:cNvSpPr txBox="1"/>
            <p:nvPr/>
          </p:nvSpPr>
          <p:spPr>
            <a:xfrm>
              <a:off x="2210463" y="5179221"/>
              <a:ext cx="2220907" cy="369332"/>
            </a:xfrm>
            <a:prstGeom prst="rect">
              <a:avLst/>
            </a:prstGeom>
            <a:noFill/>
          </p:spPr>
          <p:txBody>
            <a:bodyPr wrap="square">
              <a:spAutoFit/>
            </a:bodyPr>
            <a:lstStyle/>
            <a:p>
              <a:pPr lvl="0" algn="r"/>
              <a:r>
                <a:rPr lang="en-US" sz="1800"/>
                <a:t>Team Management</a:t>
              </a:r>
            </a:p>
          </p:txBody>
        </p:sp>
        <p:sp>
          <p:nvSpPr>
            <p:cNvPr id="21" name="TextBox 20">
              <a:extLst>
                <a:ext uri="{FF2B5EF4-FFF2-40B4-BE49-F238E27FC236}">
                  <a16:creationId xmlns:a16="http://schemas.microsoft.com/office/drawing/2014/main" id="{E56B03A1-F189-4213-80C3-8790AB9A5599}"/>
                </a:ext>
              </a:extLst>
            </p:cNvPr>
            <p:cNvSpPr txBox="1"/>
            <p:nvPr/>
          </p:nvSpPr>
          <p:spPr>
            <a:xfrm>
              <a:off x="7795469" y="5169718"/>
              <a:ext cx="1810909" cy="369332"/>
            </a:xfrm>
            <a:prstGeom prst="rect">
              <a:avLst/>
            </a:prstGeom>
            <a:noFill/>
          </p:spPr>
          <p:txBody>
            <a:bodyPr wrap="square">
              <a:spAutoFit/>
            </a:bodyPr>
            <a:lstStyle/>
            <a:p>
              <a:pPr lvl="0"/>
              <a:r>
                <a:rPr lang="en-US" sz="1800"/>
                <a:t>Role Playing</a:t>
              </a:r>
            </a:p>
          </p:txBody>
        </p:sp>
        <p:sp>
          <p:nvSpPr>
            <p:cNvPr id="22" name="Oval 21">
              <a:extLst>
                <a:ext uri="{FF2B5EF4-FFF2-40B4-BE49-F238E27FC236}">
                  <a16:creationId xmlns:a16="http://schemas.microsoft.com/office/drawing/2014/main" id="{716A04D2-EE6E-4861-B4E3-DAB059681D18}"/>
                </a:ext>
              </a:extLst>
            </p:cNvPr>
            <p:cNvSpPr/>
            <p:nvPr/>
          </p:nvSpPr>
          <p:spPr>
            <a:xfrm>
              <a:off x="7120624" y="3413161"/>
              <a:ext cx="537531" cy="537531"/>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id="{4A603554-4A5E-42FF-A184-B7A3D01D034E}"/>
                </a:ext>
              </a:extLst>
            </p:cNvPr>
            <p:cNvSpPr txBox="1"/>
            <p:nvPr/>
          </p:nvSpPr>
          <p:spPr>
            <a:xfrm>
              <a:off x="7768291" y="3497260"/>
              <a:ext cx="1635729" cy="369332"/>
            </a:xfrm>
            <a:prstGeom prst="rect">
              <a:avLst/>
            </a:prstGeom>
            <a:noFill/>
          </p:spPr>
          <p:txBody>
            <a:bodyPr wrap="square">
              <a:spAutoFit/>
            </a:bodyPr>
            <a:lstStyle/>
            <a:p>
              <a:pPr lvl="0"/>
              <a:r>
                <a:rPr lang="en-US" sz="1800"/>
                <a:t>Collaboration</a:t>
              </a:r>
              <a:endParaRPr lang="en-US"/>
            </a:p>
          </p:txBody>
        </p:sp>
        <p:sp>
          <p:nvSpPr>
            <p:cNvPr id="26" name="TextBox 25">
              <a:extLst>
                <a:ext uri="{FF2B5EF4-FFF2-40B4-BE49-F238E27FC236}">
                  <a16:creationId xmlns:a16="http://schemas.microsoft.com/office/drawing/2014/main" id="{209CBAFA-C3CC-4F00-B93D-C4389B078F60}"/>
                </a:ext>
              </a:extLst>
            </p:cNvPr>
            <p:cNvSpPr txBox="1"/>
            <p:nvPr/>
          </p:nvSpPr>
          <p:spPr>
            <a:xfrm>
              <a:off x="2733624" y="3497260"/>
              <a:ext cx="1635729" cy="369332"/>
            </a:xfrm>
            <a:prstGeom prst="rect">
              <a:avLst/>
            </a:prstGeom>
            <a:noFill/>
          </p:spPr>
          <p:txBody>
            <a:bodyPr wrap="square">
              <a:spAutoFit/>
            </a:bodyPr>
            <a:lstStyle/>
            <a:p>
              <a:pPr lvl="0" algn="r"/>
              <a:r>
                <a:rPr lang="en-US" sz="1800"/>
                <a:t>Creativity</a:t>
              </a:r>
              <a:endParaRPr lang="en-US"/>
            </a:p>
          </p:txBody>
        </p:sp>
        <p:sp>
          <p:nvSpPr>
            <p:cNvPr id="28" name="TextBox 27">
              <a:extLst>
                <a:ext uri="{FF2B5EF4-FFF2-40B4-BE49-F238E27FC236}">
                  <a16:creationId xmlns:a16="http://schemas.microsoft.com/office/drawing/2014/main" id="{73AB2F2D-4079-4795-9DE2-BD02E79045B7}"/>
                </a:ext>
              </a:extLst>
            </p:cNvPr>
            <p:cNvSpPr txBox="1"/>
            <p:nvPr/>
          </p:nvSpPr>
          <p:spPr>
            <a:xfrm>
              <a:off x="4909874" y="6352809"/>
              <a:ext cx="2592736" cy="369332"/>
            </a:xfrm>
            <a:prstGeom prst="rect">
              <a:avLst/>
            </a:prstGeom>
            <a:noFill/>
          </p:spPr>
          <p:txBody>
            <a:bodyPr wrap="square">
              <a:spAutoFit/>
            </a:bodyPr>
            <a:lstStyle/>
            <a:p>
              <a:pPr lvl="0" algn="ctr"/>
              <a:r>
                <a:rPr lang="en-US" sz="1800"/>
                <a:t>Empathy &amp; Diversity</a:t>
              </a:r>
              <a:endParaRPr lang="en-US"/>
            </a:p>
          </p:txBody>
        </p:sp>
        <p:sp>
          <p:nvSpPr>
            <p:cNvPr id="29" name="Oval 28">
              <a:extLst>
                <a:ext uri="{FF2B5EF4-FFF2-40B4-BE49-F238E27FC236}">
                  <a16:creationId xmlns:a16="http://schemas.microsoft.com/office/drawing/2014/main" id="{2DEB8EB1-6640-4514-B171-6F6FC6821794}"/>
                </a:ext>
              </a:extLst>
            </p:cNvPr>
            <p:cNvSpPr/>
            <p:nvPr/>
          </p:nvSpPr>
          <p:spPr>
            <a:xfrm>
              <a:off x="5900804" y="2689091"/>
              <a:ext cx="537531" cy="537531"/>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TextBox 29">
              <a:extLst>
                <a:ext uri="{FF2B5EF4-FFF2-40B4-BE49-F238E27FC236}">
                  <a16:creationId xmlns:a16="http://schemas.microsoft.com/office/drawing/2014/main" id="{EBACAA14-4A8C-42D5-9480-545EF1012937}"/>
                </a:ext>
              </a:extLst>
            </p:cNvPr>
            <p:cNvSpPr txBox="1"/>
            <p:nvPr/>
          </p:nvSpPr>
          <p:spPr>
            <a:xfrm>
              <a:off x="5351704" y="2260865"/>
              <a:ext cx="1635729" cy="369332"/>
            </a:xfrm>
            <a:prstGeom prst="rect">
              <a:avLst/>
            </a:prstGeom>
            <a:noFill/>
          </p:spPr>
          <p:txBody>
            <a:bodyPr wrap="square">
              <a:spAutoFit/>
            </a:bodyPr>
            <a:lstStyle/>
            <a:p>
              <a:pPr lvl="0" algn="ctr"/>
              <a:r>
                <a:rPr lang="en-US" sz="1800">
                  <a:latin typeface="Segoe UI"/>
                  <a:cs typeface="Segoe UI"/>
                </a:rPr>
                <a:t>Diversity</a:t>
              </a:r>
              <a:endParaRPr lang="en-US"/>
            </a:p>
          </p:txBody>
        </p:sp>
      </p:grpSp>
    </p:spTree>
    <p:extLst>
      <p:ext uri="{BB962C8B-B14F-4D97-AF65-F5344CB8AC3E}">
        <p14:creationId xmlns:p14="http://schemas.microsoft.com/office/powerpoint/2010/main" val="1268049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3029-8001-0C2F-7222-73A5B25B91A7}"/>
              </a:ext>
            </a:extLst>
          </p:cNvPr>
          <p:cNvSpPr>
            <a:spLocks noGrp="1"/>
          </p:cNvSpPr>
          <p:nvPr>
            <p:ph type="title"/>
          </p:nvPr>
        </p:nvSpPr>
        <p:spPr>
          <a:xfrm>
            <a:off x="588263" y="685084"/>
            <a:ext cx="11018520" cy="923330"/>
          </a:xfrm>
        </p:spPr>
        <p:txBody>
          <a:bodyPr/>
          <a:lstStyle/>
          <a:p>
            <a:r>
              <a:rPr lang="en-US" sz="6000"/>
              <a:t>Q&amp;A</a:t>
            </a:r>
          </a:p>
        </p:txBody>
      </p:sp>
      <p:pic>
        <p:nvPicPr>
          <p:cNvPr id="10" name="Picture Placeholder 9" descr="A person with a beard&#10;&#10;Description automatically generated with medium confidence">
            <a:extLst>
              <a:ext uri="{FF2B5EF4-FFF2-40B4-BE49-F238E27FC236}">
                <a16:creationId xmlns:a16="http://schemas.microsoft.com/office/drawing/2014/main" id="{62FEDE10-CB2F-EE6A-FB78-82A4EFD064A7}"/>
              </a:ext>
            </a:extLst>
          </p:cNvPr>
          <p:cNvPicPr>
            <a:picLocks noGrp="1" noChangeAspect="1"/>
          </p:cNvPicPr>
          <p:nvPr>
            <p:ph type="pic" sz="quarter" idx="13"/>
          </p:nvPr>
        </p:nvPicPr>
        <p:blipFill>
          <a:blip r:embed="rId3"/>
          <a:srcRect/>
          <a:stretch>
            <a:fillRect/>
          </a:stretch>
        </p:blipFill>
        <p:spPr>
          <a:xfrm>
            <a:off x="8361529" y="2414780"/>
            <a:ext cx="2313432" cy="2313432"/>
          </a:xfrm>
        </p:spPr>
      </p:pic>
      <p:sp>
        <p:nvSpPr>
          <p:cNvPr id="4" name="Text Placeholder 3">
            <a:extLst>
              <a:ext uri="{FF2B5EF4-FFF2-40B4-BE49-F238E27FC236}">
                <a16:creationId xmlns:a16="http://schemas.microsoft.com/office/drawing/2014/main" id="{1D641EC0-3D56-BE00-76CC-83C08491961A}"/>
              </a:ext>
            </a:extLst>
          </p:cNvPr>
          <p:cNvSpPr>
            <a:spLocks noGrp="1"/>
          </p:cNvSpPr>
          <p:nvPr>
            <p:ph type="body" sz="quarter" idx="16"/>
          </p:nvPr>
        </p:nvSpPr>
        <p:spPr>
          <a:xfrm>
            <a:off x="7892909" y="4929380"/>
            <a:ext cx="3250671" cy="1107996"/>
          </a:xfrm>
        </p:spPr>
        <p:txBody>
          <a:bodyPr/>
          <a:lstStyle/>
          <a:p>
            <a:r>
              <a:rPr lang="en-US"/>
              <a:t>William Assaf</a:t>
            </a:r>
          </a:p>
          <a:p>
            <a:r>
              <a:rPr lang="en-US"/>
              <a:t>sqltact.com</a:t>
            </a:r>
          </a:p>
          <a:p>
            <a:r>
              <a:rPr lang="en-US"/>
              <a:t>@William_a_DBA</a:t>
            </a:r>
          </a:p>
          <a:p>
            <a:r>
              <a:rPr lang="en-US"/>
              <a:t>linkedin.com/in/</a:t>
            </a:r>
            <a:r>
              <a:rPr lang="en-US" err="1"/>
              <a:t>williamdassaf</a:t>
            </a:r>
            <a:endParaRPr lang="en-US"/>
          </a:p>
        </p:txBody>
      </p:sp>
      <p:sp>
        <p:nvSpPr>
          <p:cNvPr id="5" name="Text Placeholder 4">
            <a:extLst>
              <a:ext uri="{FF2B5EF4-FFF2-40B4-BE49-F238E27FC236}">
                <a16:creationId xmlns:a16="http://schemas.microsoft.com/office/drawing/2014/main" id="{EEF86ACC-8F52-7055-EE92-BBE6070D0ADE}"/>
              </a:ext>
            </a:extLst>
          </p:cNvPr>
          <p:cNvSpPr>
            <a:spLocks noGrp="1"/>
          </p:cNvSpPr>
          <p:nvPr>
            <p:ph type="body" sz="quarter" idx="17"/>
          </p:nvPr>
        </p:nvSpPr>
        <p:spPr>
          <a:xfrm>
            <a:off x="4522647" y="4359429"/>
            <a:ext cx="3370262" cy="1384995"/>
          </a:xfrm>
        </p:spPr>
        <p:txBody>
          <a:bodyPr/>
          <a:lstStyle/>
          <a:p>
            <a:r>
              <a:rPr lang="en-US"/>
              <a:t>Christine Assaf</a:t>
            </a:r>
          </a:p>
          <a:p>
            <a:r>
              <a:rPr lang="en-US"/>
              <a:t>hrtact.com</a:t>
            </a:r>
          </a:p>
          <a:p>
            <a:r>
              <a:rPr lang="en-US"/>
              <a:t>@HRTact</a:t>
            </a:r>
          </a:p>
          <a:p>
            <a:r>
              <a:rPr lang="en-US"/>
              <a:t>linkedin.com/in/</a:t>
            </a:r>
            <a:r>
              <a:rPr lang="en-US" err="1"/>
              <a:t>christineassaf</a:t>
            </a:r>
            <a:endParaRPr lang="en-US"/>
          </a:p>
          <a:p>
            <a:endParaRPr lang="en-US"/>
          </a:p>
        </p:txBody>
      </p:sp>
      <p:sp>
        <p:nvSpPr>
          <p:cNvPr id="6" name="Text Placeholder 5">
            <a:extLst>
              <a:ext uri="{FF2B5EF4-FFF2-40B4-BE49-F238E27FC236}">
                <a16:creationId xmlns:a16="http://schemas.microsoft.com/office/drawing/2014/main" id="{02B7B4F5-5151-C5B7-B67F-495F8FD63086}"/>
              </a:ext>
            </a:extLst>
          </p:cNvPr>
          <p:cNvSpPr>
            <a:spLocks noGrp="1"/>
          </p:cNvSpPr>
          <p:nvPr>
            <p:ph type="body" sz="quarter" idx="18"/>
          </p:nvPr>
        </p:nvSpPr>
        <p:spPr>
          <a:xfrm>
            <a:off x="756527" y="4929380"/>
            <a:ext cx="3766120" cy="830997"/>
          </a:xfrm>
        </p:spPr>
        <p:txBody>
          <a:bodyPr/>
          <a:lstStyle/>
          <a:p>
            <a:r>
              <a:rPr lang="en-US"/>
              <a:t>Stacy Vicknair</a:t>
            </a:r>
          </a:p>
          <a:p>
            <a:r>
              <a:rPr lang="en-US"/>
              <a:t>stacyvicknair.com</a:t>
            </a:r>
          </a:p>
          <a:p>
            <a:r>
              <a:rPr lang="en-US"/>
              <a:t>linkedin.com/in/</a:t>
            </a:r>
            <a:r>
              <a:rPr lang="en-US" err="1"/>
              <a:t>stacyvicknair</a:t>
            </a:r>
            <a:endParaRPr lang="en-US"/>
          </a:p>
        </p:txBody>
      </p:sp>
      <p:pic>
        <p:nvPicPr>
          <p:cNvPr id="15" name="Picture Placeholder 14" descr="A person with a beard and glasses&#10;&#10;Description automatically generated with low confidence">
            <a:extLst>
              <a:ext uri="{FF2B5EF4-FFF2-40B4-BE49-F238E27FC236}">
                <a16:creationId xmlns:a16="http://schemas.microsoft.com/office/drawing/2014/main" id="{A66EFDE5-994B-1E3D-AEAE-6921D786AD78}"/>
              </a:ext>
            </a:extLst>
          </p:cNvPr>
          <p:cNvPicPr>
            <a:picLocks noGrp="1" noChangeAspect="1"/>
          </p:cNvPicPr>
          <p:nvPr>
            <p:ph type="pic" sz="quarter" idx="20"/>
          </p:nvPr>
        </p:nvPicPr>
        <p:blipFill>
          <a:blip r:embed="rId4"/>
          <a:srcRect/>
          <a:stretch>
            <a:fillRect/>
          </a:stretch>
        </p:blipFill>
        <p:spPr>
          <a:xfrm>
            <a:off x="1482871" y="2414780"/>
            <a:ext cx="2313432" cy="2313432"/>
          </a:xfrm>
        </p:spPr>
      </p:pic>
      <p:pic>
        <p:nvPicPr>
          <p:cNvPr id="13" name="Picture Placeholder 7" descr="A person smiling for the camera&#10;&#10;Description automatically generated">
            <a:extLst>
              <a:ext uri="{FF2B5EF4-FFF2-40B4-BE49-F238E27FC236}">
                <a16:creationId xmlns:a16="http://schemas.microsoft.com/office/drawing/2014/main" id="{1763CCEE-30CB-912A-0F37-7446A18C95E5}"/>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051062" y="1809582"/>
            <a:ext cx="2313432" cy="2313432"/>
          </a:xfrm>
          <a:prstGeom prst="ellipse">
            <a:avLst/>
          </a:prstGeom>
        </p:spPr>
      </p:pic>
    </p:spTree>
    <p:extLst>
      <p:ext uri="{BB962C8B-B14F-4D97-AF65-F5344CB8AC3E}">
        <p14:creationId xmlns:p14="http://schemas.microsoft.com/office/powerpoint/2010/main" val="3162747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43F4E-5E3A-AC7F-345B-CF121DFEB2D3}"/>
              </a:ext>
            </a:extLst>
          </p:cNvPr>
          <p:cNvSpPr>
            <a:spLocks noGrp="1"/>
          </p:cNvSpPr>
          <p:nvPr>
            <p:ph type="title"/>
          </p:nvPr>
        </p:nvSpPr>
        <p:spPr/>
        <p:txBody>
          <a:bodyPr/>
          <a:lstStyle/>
          <a:p>
            <a:r>
              <a:rPr lang="en-US" dirty="0"/>
              <a:t>U betta have my citations	</a:t>
            </a:r>
          </a:p>
        </p:txBody>
      </p:sp>
      <p:sp>
        <p:nvSpPr>
          <p:cNvPr id="3" name="Content Placeholder 2">
            <a:extLst>
              <a:ext uri="{FF2B5EF4-FFF2-40B4-BE49-F238E27FC236}">
                <a16:creationId xmlns:a16="http://schemas.microsoft.com/office/drawing/2014/main" id="{A045E621-BE8B-3CBC-40D1-3CF974DEBF91}"/>
              </a:ext>
            </a:extLst>
          </p:cNvPr>
          <p:cNvSpPr>
            <a:spLocks noGrp="1"/>
          </p:cNvSpPr>
          <p:nvPr>
            <p:ph sz="quarter" idx="10"/>
          </p:nvPr>
        </p:nvSpPr>
        <p:spPr>
          <a:xfrm>
            <a:off x="584200" y="1435100"/>
            <a:ext cx="11018838" cy="3016210"/>
          </a:xfrm>
        </p:spPr>
        <p:txBody>
          <a:bodyPr/>
          <a:lstStyle/>
          <a:p>
            <a:r>
              <a:rPr lang="en-US" sz="2000" dirty="0"/>
              <a:t>[STUDY] Hobbies &amp; Work: </a:t>
            </a:r>
            <a:r>
              <a:rPr lang="en-US" sz="2000" dirty="0">
                <a:hlinkClick r:id="rId2"/>
              </a:rPr>
              <a:t>https://bpspsychub.onlinelibrary.wiley.com/doi/abs/10.1111/joop.12064</a:t>
            </a:r>
            <a:endParaRPr lang="en-US" sz="2000" dirty="0"/>
          </a:p>
          <a:p>
            <a:r>
              <a:rPr lang="en-US" sz="2000" dirty="0"/>
              <a:t>[BOOK}</a:t>
            </a:r>
            <a:r>
              <a:rPr lang="en-US" sz="2000" i="1" dirty="0"/>
              <a:t> Working with Emotional Intelligence </a:t>
            </a:r>
            <a:r>
              <a:rPr lang="en-US" sz="2000" dirty="0"/>
              <a:t>by Daniel Goleman: </a:t>
            </a:r>
            <a:r>
              <a:rPr lang="en-US" sz="2000" dirty="0">
                <a:hlinkClick r:id="rId3"/>
              </a:rPr>
              <a:t>https://www.amazon.com/Working-Emotional-Intelligence-Daniel-Goleman/dp/0553378589</a:t>
            </a:r>
            <a:r>
              <a:rPr lang="en-US" sz="2000" dirty="0"/>
              <a:t> </a:t>
            </a:r>
          </a:p>
          <a:p>
            <a:r>
              <a:rPr lang="en-US" sz="2000" dirty="0"/>
              <a:t>[VIDEO} Daniel Goleman HBR:</a:t>
            </a:r>
            <a:br>
              <a:rPr lang="en-US" sz="2000" dirty="0"/>
            </a:br>
            <a:r>
              <a:rPr lang="en-US" sz="2000" dirty="0">
                <a:hlinkClick r:id="rId4"/>
              </a:rPr>
              <a:t>https://hbr.org/video/2838341939001/leaders-need-three-kinds-of-focus</a:t>
            </a:r>
            <a:endParaRPr lang="en-US" sz="2000" dirty="0"/>
          </a:p>
          <a:p>
            <a:r>
              <a:rPr lang="en-US" sz="2000" dirty="0"/>
              <a:t>[BOOK] Developing Management Skills: </a:t>
            </a:r>
            <a:r>
              <a:rPr lang="en-US" sz="2000" dirty="0">
                <a:hlinkClick r:id="rId5"/>
              </a:rPr>
              <a:t>https://cmls-global.com/wp-content/uploads/2018/02/Developing-Management-Skills-for-Decisions-Making.pdf</a:t>
            </a:r>
            <a:r>
              <a:rPr lang="en-US" sz="2000" dirty="0"/>
              <a:t> </a:t>
            </a:r>
          </a:p>
          <a:p>
            <a:endParaRPr lang="en-US" sz="2000" dirty="0"/>
          </a:p>
        </p:txBody>
      </p:sp>
    </p:spTree>
    <p:extLst>
      <p:ext uri="{BB962C8B-B14F-4D97-AF65-F5344CB8AC3E}">
        <p14:creationId xmlns:p14="http://schemas.microsoft.com/office/powerpoint/2010/main" val="26354967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pic>
        <p:nvPicPr>
          <p:cNvPr id="4" name="Picture 3" descr="A still from the Netflix series Stranger Things, showing the four young protagonists playing a tabletop role-playing game in their 1980s basement.&#10;">
            <a:extLst>
              <a:ext uri="{FF2B5EF4-FFF2-40B4-BE49-F238E27FC236}">
                <a16:creationId xmlns:a16="http://schemas.microsoft.com/office/drawing/2014/main" id="{D77DB610-0F59-4124-8D13-6CD112667476}"/>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820400" y="1039998"/>
            <a:ext cx="8089200" cy="4584480"/>
          </a:xfrm>
          <a:prstGeom prst="rect">
            <a:avLst/>
          </a:prstGeom>
        </p:spPr>
      </p:pic>
      <p:grpSp>
        <p:nvGrpSpPr>
          <p:cNvPr id="8" name="Group 7">
            <a:extLst>
              <a:ext uri="{FF2B5EF4-FFF2-40B4-BE49-F238E27FC236}">
                <a16:creationId xmlns:a16="http://schemas.microsoft.com/office/drawing/2014/main" id="{052977F8-1042-483C-80D5-4B4E8DD60028}"/>
              </a:ext>
              <a:ext uri="{C183D7F6-B498-43B3-948B-1728B52AA6E4}">
                <adec:decorative xmlns:adec="http://schemas.microsoft.com/office/drawing/2017/decorative" val="1"/>
              </a:ext>
            </a:extLst>
          </p:cNvPr>
          <p:cNvGrpSpPr/>
          <p:nvPr/>
        </p:nvGrpSpPr>
        <p:grpSpPr>
          <a:xfrm>
            <a:off x="7105200" y="1453800"/>
            <a:ext cx="1809600" cy="2048400"/>
            <a:chOff x="7165200" y="2293800"/>
            <a:chExt cx="1809600" cy="2048400"/>
          </a:xfrm>
        </p:grpSpPr>
        <p:cxnSp>
          <p:nvCxnSpPr>
            <p:cNvPr id="5" name="Straight Arrow Connector 4">
              <a:extLst>
                <a:ext uri="{FF2B5EF4-FFF2-40B4-BE49-F238E27FC236}">
                  <a16:creationId xmlns:a16="http://schemas.microsoft.com/office/drawing/2014/main" id="{16269CBC-3AFC-4A33-8E6A-0E1A6DB2F70B}"/>
                </a:ext>
              </a:extLst>
            </p:cNvPr>
            <p:cNvCxnSpPr/>
            <p:nvPr/>
          </p:nvCxnSpPr>
          <p:spPr>
            <a:xfrm flipH="1">
              <a:off x="7165200" y="2299800"/>
              <a:ext cx="1809600" cy="1424400"/>
            </a:xfrm>
            <a:prstGeom prst="straightConnector1">
              <a:avLst/>
            </a:prstGeom>
            <a:ln w="28575">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B70A7DB-FD57-478D-A357-119D40752A3D}"/>
                </a:ext>
              </a:extLst>
            </p:cNvPr>
            <p:cNvCxnSpPr>
              <a:cxnSpLocks/>
            </p:cNvCxnSpPr>
            <p:nvPr/>
          </p:nvCxnSpPr>
          <p:spPr>
            <a:xfrm flipH="1">
              <a:off x="8185199" y="2341800"/>
              <a:ext cx="777600" cy="1520400"/>
            </a:xfrm>
            <a:prstGeom prst="straightConnector1">
              <a:avLst/>
            </a:prstGeom>
            <a:ln w="28575">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AAAB3A0-85CD-4F20-90F6-9C0724F5E8EF}"/>
                </a:ext>
              </a:extLst>
            </p:cNvPr>
            <p:cNvCxnSpPr>
              <a:cxnSpLocks/>
            </p:cNvCxnSpPr>
            <p:nvPr/>
          </p:nvCxnSpPr>
          <p:spPr>
            <a:xfrm flipH="1">
              <a:off x="7351198" y="2293800"/>
              <a:ext cx="1611600" cy="2048400"/>
            </a:xfrm>
            <a:prstGeom prst="straightConnector1">
              <a:avLst/>
            </a:prstGeom>
            <a:ln w="28575">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D56706C6-3B2F-4D85-A5FC-C09DFCFF877E}"/>
              </a:ext>
              <a:ext uri="{C183D7F6-B498-43B3-948B-1728B52AA6E4}">
                <adec:decorative xmlns:adec="http://schemas.microsoft.com/office/drawing/2017/decorative" val="1"/>
              </a:ext>
            </a:extLst>
          </p:cNvPr>
          <p:cNvCxnSpPr>
            <a:cxnSpLocks/>
          </p:cNvCxnSpPr>
          <p:nvPr/>
        </p:nvCxnSpPr>
        <p:spPr>
          <a:xfrm>
            <a:off x="3550799" y="1849800"/>
            <a:ext cx="1322400" cy="1064400"/>
          </a:xfrm>
          <a:prstGeom prst="straightConnector1">
            <a:avLst/>
          </a:prstGeom>
          <a:ln w="28575">
            <a:solidFill>
              <a:schemeClr val="accent2">
                <a:lumMod val="20000"/>
                <a:lumOff val="8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62005C-925B-4FAC-AAE1-0DE9248D47C7}"/>
              </a:ext>
            </a:extLst>
          </p:cNvPr>
          <p:cNvSpPr>
            <a:spLocks noGrp="1"/>
          </p:cNvSpPr>
          <p:nvPr>
            <p:ph type="title"/>
          </p:nvPr>
        </p:nvSpPr>
        <p:spPr>
          <a:xfrm>
            <a:off x="654251" y="276099"/>
            <a:ext cx="11018520" cy="553998"/>
          </a:xfrm>
        </p:spPr>
        <p:txBody>
          <a:bodyPr/>
          <a:lstStyle/>
          <a:p>
            <a:r>
              <a:rPr lang="en-US">
                <a:solidFill>
                  <a:srgbClr val="D59DFF"/>
                </a:solidFill>
              </a:rPr>
              <a:t>What is a tabletop role-playing game (TTRPG)?</a:t>
            </a:r>
          </a:p>
        </p:txBody>
      </p:sp>
    </p:spTree>
    <p:extLst>
      <p:ext uri="{BB962C8B-B14F-4D97-AF65-F5344CB8AC3E}">
        <p14:creationId xmlns:p14="http://schemas.microsoft.com/office/powerpoint/2010/main" val="3280322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a:t>Roles in a TTRPG</a:t>
            </a:r>
          </a:p>
        </p:txBody>
      </p:sp>
      <p:sp>
        <p:nvSpPr>
          <p:cNvPr id="19" name="TextBox 18">
            <a:extLst>
              <a:ext uri="{FF2B5EF4-FFF2-40B4-BE49-F238E27FC236}">
                <a16:creationId xmlns:a16="http://schemas.microsoft.com/office/drawing/2014/main" id="{0465F5B4-F20C-4841-8DBF-8F134BE149C0}"/>
              </a:ext>
            </a:extLst>
          </p:cNvPr>
          <p:cNvSpPr txBox="1"/>
          <p:nvPr/>
        </p:nvSpPr>
        <p:spPr>
          <a:xfrm>
            <a:off x="584199" y="2017714"/>
            <a:ext cx="5040423" cy="4251324"/>
          </a:xfrm>
          <a:prstGeom prst="rect">
            <a:avLst/>
          </a:prstGeom>
          <a:solidFill>
            <a:schemeClr val="bg2"/>
          </a:solidFill>
        </p:spPr>
        <p:txBody>
          <a:bodyPr wrap="square" lIns="90000" tIns="46800" rIns="90000" bIns="46800" rtlCol="0" anchor="t">
            <a:noAutofit/>
          </a:bodyPr>
          <a:lstStyle/>
          <a:p>
            <a:pPr>
              <a:spcAft>
                <a:spcPts val="600"/>
              </a:spcAft>
            </a:pPr>
            <a:r>
              <a:rPr lang="en-US" sz="2400"/>
              <a:t>One of the</a:t>
            </a:r>
            <a:r>
              <a:rPr lang="en-US" sz="2400" b="1"/>
              <a:t> main characters.</a:t>
            </a:r>
          </a:p>
          <a:p>
            <a:pPr>
              <a:spcAft>
                <a:spcPts val="600"/>
              </a:spcAft>
            </a:pPr>
            <a:r>
              <a:rPr lang="en-US" sz="2400" b="1"/>
              <a:t>Has agency </a:t>
            </a:r>
            <a:r>
              <a:rPr lang="en-US" sz="2400"/>
              <a:t>in a sandbox.</a:t>
            </a:r>
          </a:p>
          <a:p>
            <a:pPr>
              <a:spcAft>
                <a:spcPts val="600"/>
              </a:spcAft>
            </a:pPr>
            <a:r>
              <a:rPr lang="en-US" sz="2400"/>
              <a:t>Doesn’t know </a:t>
            </a:r>
            <a:r>
              <a:rPr lang="en-US" sz="2400" b="1"/>
              <a:t>what’s next.</a:t>
            </a:r>
          </a:p>
          <a:p>
            <a:r>
              <a:rPr lang="en-US" sz="2400"/>
              <a:t>Makes decisions </a:t>
            </a:r>
            <a:r>
              <a:rPr lang="en-US" sz="2400" b="1"/>
              <a:t>“in character” </a:t>
            </a:r>
            <a:r>
              <a:rPr lang="en-US" sz="2400"/>
              <a:t>based on “character knowledge” not player knowledge.</a:t>
            </a:r>
          </a:p>
          <a:p>
            <a:endParaRPr lang="en-US" sz="2400"/>
          </a:p>
          <a:p>
            <a:pPr>
              <a:spcAft>
                <a:spcPts val="600"/>
              </a:spcAft>
            </a:pPr>
            <a:r>
              <a:rPr lang="en-US" sz="2400" b="1"/>
              <a:t>Co-creates </a:t>
            </a:r>
            <a:r>
              <a:rPr lang="en-US" sz="2400"/>
              <a:t>the world and plot.</a:t>
            </a:r>
          </a:p>
          <a:p>
            <a:pPr>
              <a:spcAft>
                <a:spcPts val="600"/>
              </a:spcAft>
            </a:pPr>
            <a:r>
              <a:rPr lang="en-US" sz="2400" b="1"/>
              <a:t>Improvises </a:t>
            </a:r>
            <a:r>
              <a:rPr lang="en-US" sz="2400"/>
              <a:t>within fictional world.</a:t>
            </a:r>
            <a:endParaRPr lang="en-US" sz="2400" b="1"/>
          </a:p>
          <a:p>
            <a:r>
              <a:rPr lang="en-US" sz="2400"/>
              <a:t>Helps </a:t>
            </a:r>
            <a:r>
              <a:rPr lang="en-US" sz="2400" b="1"/>
              <a:t>tell the story.</a:t>
            </a:r>
            <a:endParaRPr lang="en-US" sz="2400"/>
          </a:p>
          <a:p>
            <a:endParaRPr lang="en-US" sz="2400" b="1"/>
          </a:p>
          <a:p>
            <a:endParaRPr lang="en-US" sz="2400"/>
          </a:p>
          <a:p>
            <a:endParaRPr lang="en-US" sz="2400"/>
          </a:p>
        </p:txBody>
      </p:sp>
      <p:sp>
        <p:nvSpPr>
          <p:cNvPr id="34" name="TextBox 33">
            <a:extLst>
              <a:ext uri="{FF2B5EF4-FFF2-40B4-BE49-F238E27FC236}">
                <a16:creationId xmlns:a16="http://schemas.microsoft.com/office/drawing/2014/main" id="{A3ED8875-1E15-9249-A974-DAAEF6C0E126}"/>
              </a:ext>
            </a:extLst>
          </p:cNvPr>
          <p:cNvSpPr txBox="1"/>
          <p:nvPr/>
        </p:nvSpPr>
        <p:spPr>
          <a:xfrm>
            <a:off x="6567382" y="1430755"/>
            <a:ext cx="5040420" cy="586957"/>
          </a:xfrm>
          <a:prstGeom prst="rect">
            <a:avLst/>
          </a:prstGeom>
          <a:solidFill>
            <a:schemeClr val="accent1"/>
          </a:solidFill>
        </p:spPr>
        <p:txBody>
          <a:bodyPr wrap="square" lIns="90000" tIns="46800" rIns="90000" bIns="46800" rtlCol="0" anchor="b">
            <a:spAutoFit/>
          </a:bodyPr>
          <a:lstStyle/>
          <a:p>
            <a:r>
              <a:rPr lang="en-US" sz="3200">
                <a:solidFill>
                  <a:schemeClr val="bg1"/>
                </a:solidFill>
                <a:latin typeface="+mj-lt"/>
              </a:rPr>
              <a:t>Dungeon Master</a:t>
            </a:r>
            <a:endParaRPr lang="en-US" sz="2800">
              <a:solidFill>
                <a:schemeClr val="bg1"/>
              </a:solidFill>
              <a:latin typeface="+mj-lt"/>
            </a:endParaRPr>
          </a:p>
        </p:txBody>
      </p:sp>
      <p:sp>
        <p:nvSpPr>
          <p:cNvPr id="23" name="TextBox 22">
            <a:extLst>
              <a:ext uri="{FF2B5EF4-FFF2-40B4-BE49-F238E27FC236}">
                <a16:creationId xmlns:a16="http://schemas.microsoft.com/office/drawing/2014/main" id="{F99993B3-A3E7-2747-A435-387CD48F3366}"/>
              </a:ext>
            </a:extLst>
          </p:cNvPr>
          <p:cNvSpPr txBox="1"/>
          <p:nvPr/>
        </p:nvSpPr>
        <p:spPr>
          <a:xfrm>
            <a:off x="6567380" y="2017713"/>
            <a:ext cx="5040423" cy="4251324"/>
          </a:xfrm>
          <a:prstGeom prst="rect">
            <a:avLst/>
          </a:prstGeom>
          <a:solidFill>
            <a:schemeClr val="bg2"/>
          </a:solidFill>
        </p:spPr>
        <p:txBody>
          <a:bodyPr wrap="square" lIns="90000" tIns="46800" rIns="90000" bIns="46800" rtlCol="0" anchor="t">
            <a:noAutofit/>
          </a:bodyPr>
          <a:lstStyle/>
          <a:p>
            <a:pPr>
              <a:spcAft>
                <a:spcPts val="600"/>
              </a:spcAft>
            </a:pPr>
            <a:r>
              <a:rPr lang="en-US" sz="2400" b="1"/>
              <a:t>All other characters </a:t>
            </a:r>
            <a:r>
              <a:rPr lang="en-US" sz="2400"/>
              <a:t>in the world.</a:t>
            </a:r>
          </a:p>
          <a:p>
            <a:pPr>
              <a:spcAft>
                <a:spcPts val="600"/>
              </a:spcAft>
            </a:pPr>
            <a:r>
              <a:rPr lang="en-US" sz="2400" b="1"/>
              <a:t>Manages</a:t>
            </a:r>
            <a:r>
              <a:rPr lang="en-US" sz="2400"/>
              <a:t> the sandbox.</a:t>
            </a:r>
          </a:p>
          <a:p>
            <a:pPr>
              <a:spcAft>
                <a:spcPts val="600"/>
              </a:spcAft>
            </a:pPr>
            <a:r>
              <a:rPr lang="en-US" sz="2400"/>
              <a:t>Prepares for what </a:t>
            </a:r>
            <a:r>
              <a:rPr lang="en-US" sz="2400" b="1"/>
              <a:t>could be next.</a:t>
            </a:r>
          </a:p>
          <a:p>
            <a:r>
              <a:rPr lang="en-US" sz="2400"/>
              <a:t>Makes decisions </a:t>
            </a:r>
            <a:r>
              <a:rPr lang="en-US" sz="2400" b="1"/>
              <a:t>consistently, </a:t>
            </a:r>
            <a:r>
              <a:rPr lang="en-US" sz="2400"/>
              <a:t>based on knowledge of the world and events to come.</a:t>
            </a:r>
          </a:p>
          <a:p>
            <a:endParaRPr lang="en-US" sz="2400"/>
          </a:p>
          <a:p>
            <a:pPr>
              <a:spcAft>
                <a:spcPts val="600"/>
              </a:spcAft>
            </a:pPr>
            <a:r>
              <a:rPr lang="en-US" sz="2400" b="1"/>
              <a:t>Co-creates</a:t>
            </a:r>
            <a:r>
              <a:rPr lang="en-US" sz="2400"/>
              <a:t> the world and plot.</a:t>
            </a:r>
          </a:p>
          <a:p>
            <a:pPr>
              <a:spcAft>
                <a:spcPts val="600"/>
              </a:spcAft>
            </a:pPr>
            <a:r>
              <a:rPr lang="en-US" sz="2400" b="1"/>
              <a:t>Improvises </a:t>
            </a:r>
            <a:r>
              <a:rPr lang="en-US" sz="2400"/>
              <a:t>within fictional world.</a:t>
            </a:r>
          </a:p>
          <a:p>
            <a:r>
              <a:rPr lang="en-US" sz="2400"/>
              <a:t>Helps </a:t>
            </a:r>
            <a:r>
              <a:rPr lang="en-US" sz="2400" b="1"/>
              <a:t>tell the story.</a:t>
            </a:r>
            <a:endParaRPr lang="en-US" sz="2400"/>
          </a:p>
          <a:p>
            <a:endParaRPr lang="en-US" sz="2400"/>
          </a:p>
        </p:txBody>
      </p:sp>
      <p:sp>
        <p:nvSpPr>
          <p:cNvPr id="3" name="TextBox 2">
            <a:extLst>
              <a:ext uri="{FF2B5EF4-FFF2-40B4-BE49-F238E27FC236}">
                <a16:creationId xmlns:a16="http://schemas.microsoft.com/office/drawing/2014/main" id="{FD6BAC81-00FF-4EA1-A76D-AD2CB0AAA14E}"/>
              </a:ext>
            </a:extLst>
          </p:cNvPr>
          <p:cNvSpPr txBox="1"/>
          <p:nvPr/>
        </p:nvSpPr>
        <p:spPr>
          <a:xfrm>
            <a:off x="584200" y="1431612"/>
            <a:ext cx="5040420" cy="586957"/>
          </a:xfrm>
          <a:prstGeom prst="rect">
            <a:avLst/>
          </a:prstGeom>
          <a:solidFill>
            <a:schemeClr val="accent1"/>
          </a:solidFill>
        </p:spPr>
        <p:txBody>
          <a:bodyPr wrap="square" lIns="90000" tIns="46800" rIns="90000" bIns="46800" rtlCol="0" anchor="b">
            <a:spAutoFit/>
          </a:bodyPr>
          <a:lstStyle/>
          <a:p>
            <a:r>
              <a:rPr lang="en-US" sz="3200">
                <a:solidFill>
                  <a:schemeClr val="bg1"/>
                </a:solidFill>
                <a:latin typeface="+mj-lt"/>
              </a:rPr>
              <a:t>Player</a:t>
            </a:r>
            <a:endParaRPr lang="en-US" sz="2800">
              <a:solidFill>
                <a:schemeClr val="bg1"/>
              </a:solidFill>
              <a:latin typeface="+mj-lt"/>
            </a:endParaRPr>
          </a:p>
        </p:txBody>
      </p:sp>
    </p:spTree>
    <p:extLst>
      <p:ext uri="{BB962C8B-B14F-4D97-AF65-F5344CB8AC3E}">
        <p14:creationId xmlns:p14="http://schemas.microsoft.com/office/powerpoint/2010/main" val="2911037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xEl>
                                              <p:pRg st="7" end="7"/>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allAtOnce"/>
      <p:bldP spid="23" grpId="0" uiExpand="1"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86E2-1102-105A-307E-44129AF4636B}"/>
              </a:ext>
            </a:extLst>
          </p:cNvPr>
          <p:cNvSpPr>
            <a:spLocks noGrp="1"/>
          </p:cNvSpPr>
          <p:nvPr>
            <p:ph type="title"/>
          </p:nvPr>
        </p:nvSpPr>
        <p:spPr/>
        <p:txBody>
          <a:bodyPr/>
          <a:lstStyle/>
          <a:p>
            <a:pPr algn="ctr"/>
            <a:r>
              <a:rPr lang="en-US" dirty="0"/>
              <a:t>Can you build skills through playing a game?</a:t>
            </a:r>
          </a:p>
        </p:txBody>
      </p:sp>
      <p:sp>
        <p:nvSpPr>
          <p:cNvPr id="3" name="Content Placeholder 2">
            <a:extLst>
              <a:ext uri="{FF2B5EF4-FFF2-40B4-BE49-F238E27FC236}">
                <a16:creationId xmlns:a16="http://schemas.microsoft.com/office/drawing/2014/main" id="{ABE286B3-A915-62F1-770D-8FE50FE0C8F5}"/>
              </a:ext>
            </a:extLst>
          </p:cNvPr>
          <p:cNvSpPr>
            <a:spLocks noGrp="1"/>
          </p:cNvSpPr>
          <p:nvPr>
            <p:ph sz="quarter" idx="10"/>
          </p:nvPr>
        </p:nvSpPr>
        <p:spPr>
          <a:xfrm>
            <a:off x="2711002" y="1342070"/>
            <a:ext cx="6765234" cy="523220"/>
          </a:xfrm>
        </p:spPr>
        <p:txBody>
          <a:bodyPr/>
          <a:lstStyle/>
          <a:p>
            <a:pPr marL="514350" indent="-514350">
              <a:buFont typeface="+mj-lt"/>
              <a:buAutoNum type="arabicPeriod"/>
            </a:pPr>
            <a:r>
              <a:rPr lang="en-US" dirty="0"/>
              <a:t>We learn better when we’re having fun!</a:t>
            </a:r>
          </a:p>
        </p:txBody>
      </p:sp>
      <p:pic>
        <p:nvPicPr>
          <p:cNvPr id="1026" name="Picture 2" descr="Case study: PepsiCo leverages Minecraft for Lean Six Sigma training">
            <a:extLst>
              <a:ext uri="{FF2B5EF4-FFF2-40B4-BE49-F238E27FC236}">
                <a16:creationId xmlns:a16="http://schemas.microsoft.com/office/drawing/2014/main" id="{7C0D36BC-0EB0-D5F7-28C7-682E33B64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3313" y="2196162"/>
            <a:ext cx="4369152" cy="29360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almart expands VR training with Oculus Go">
            <a:extLst>
              <a:ext uri="{FF2B5EF4-FFF2-40B4-BE49-F238E27FC236}">
                <a16:creationId xmlns:a16="http://schemas.microsoft.com/office/drawing/2014/main" id="{33D96CFE-F2FC-D911-CF8C-E01AFB65B0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187" y="2234864"/>
            <a:ext cx="4814596" cy="28586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4674FE-8212-B9B8-00CA-1FAF26D189C2}"/>
              </a:ext>
            </a:extLst>
          </p:cNvPr>
          <p:cNvSpPr txBox="1"/>
          <p:nvPr/>
        </p:nvSpPr>
        <p:spPr>
          <a:xfrm>
            <a:off x="3909043" y="5515930"/>
            <a:ext cx="4369152" cy="523220"/>
          </a:xfrm>
          <a:prstGeom prst="rect">
            <a:avLst/>
          </a:prstGeom>
          <a:noFill/>
        </p:spPr>
        <p:txBody>
          <a:bodyPr wrap="square">
            <a:spAutoFit/>
          </a:bodyPr>
          <a:lstStyle/>
          <a:p>
            <a:r>
              <a:rPr lang="en-US" sz="2800" dirty="0"/>
              <a:t>2.  Skills are transferrable!</a:t>
            </a:r>
          </a:p>
        </p:txBody>
      </p:sp>
    </p:spTree>
    <p:extLst>
      <p:ext uri="{BB962C8B-B14F-4D97-AF65-F5344CB8AC3E}">
        <p14:creationId xmlns:p14="http://schemas.microsoft.com/office/powerpoint/2010/main" val="284580115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C851-C93D-C04E-BCDC-7C9DE582E530}"/>
              </a:ext>
            </a:extLst>
          </p:cNvPr>
          <p:cNvSpPr>
            <a:spLocks noGrp="1"/>
          </p:cNvSpPr>
          <p:nvPr>
            <p:ph type="title"/>
          </p:nvPr>
        </p:nvSpPr>
        <p:spPr>
          <a:xfrm>
            <a:off x="584359" y="591967"/>
            <a:ext cx="11018520" cy="553998"/>
          </a:xfrm>
        </p:spPr>
        <p:txBody>
          <a:bodyPr/>
          <a:lstStyle/>
          <a:p>
            <a:r>
              <a:rPr lang="en-US">
                <a:solidFill>
                  <a:srgbClr val="D59DFF"/>
                </a:solidFill>
              </a:rPr>
              <a:t>Professional Storytelling</a:t>
            </a:r>
          </a:p>
        </p:txBody>
      </p:sp>
      <p:sp>
        <p:nvSpPr>
          <p:cNvPr id="4" name="Rectangle 3">
            <a:extLst>
              <a:ext uri="{FF2B5EF4-FFF2-40B4-BE49-F238E27FC236}">
                <a16:creationId xmlns:a16="http://schemas.microsoft.com/office/drawing/2014/main" id="{2C67DB14-350B-79E6-9716-7B52198EFA8D}"/>
              </a:ext>
            </a:extLst>
          </p:cNvPr>
          <p:cNvSpPr/>
          <p:nvPr/>
        </p:nvSpPr>
        <p:spPr bwMode="auto">
          <a:xfrm>
            <a:off x="-375557" y="6155870"/>
            <a:ext cx="12670970" cy="9143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itle 1">
            <a:extLst>
              <a:ext uri="{FF2B5EF4-FFF2-40B4-BE49-F238E27FC236}">
                <a16:creationId xmlns:a16="http://schemas.microsoft.com/office/drawing/2014/main" id="{66E2DF1C-0DB3-4A3F-93CA-2C75ADBD2F23}"/>
              </a:ext>
            </a:extLst>
          </p:cNvPr>
          <p:cNvSpPr txBox="1">
            <a:spLocks/>
          </p:cNvSpPr>
          <p:nvPr/>
        </p:nvSpPr>
        <p:spPr>
          <a:xfrm>
            <a:off x="1974" y="6280366"/>
            <a:ext cx="12156983" cy="276999"/>
          </a:xfrm>
          <a:prstGeom prst="rect">
            <a:avLst/>
          </a:prstGeom>
        </p:spPr>
        <p:txBody>
          <a:bodyPr vert="horz" wrap="square" lIns="0" tIns="0" rIns="0" bIns="0" rtlCol="0" anchor="ctr">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800" b="1">
                <a:solidFill>
                  <a:schemeClr val="bg1"/>
                </a:solidFill>
                <a:latin typeface="Segoe UI"/>
                <a:cs typeface="Segoe UI"/>
              </a:rPr>
              <a:t>Professional Communication</a:t>
            </a:r>
            <a:r>
              <a:rPr lang="en-US" sz="1800">
                <a:solidFill>
                  <a:schemeClr val="bg1"/>
                </a:solidFill>
                <a:latin typeface="Segoe UI"/>
                <a:cs typeface="Segoe UI"/>
              </a:rPr>
              <a:t> </a:t>
            </a:r>
            <a:r>
              <a:rPr lang="en-US" sz="1800">
                <a:solidFill>
                  <a:srgbClr val="3B2E58"/>
                </a:solidFill>
                <a:latin typeface="Segoe UI"/>
                <a:cs typeface="Segoe UI"/>
              </a:rPr>
              <a:t>| Teamwork | Team Management | Diversity | Practice Empathy | Q&amp;A</a:t>
            </a:r>
          </a:p>
        </p:txBody>
      </p:sp>
      <p:pic>
        <p:nvPicPr>
          <p:cNvPr id="11" name="Picture Placeholder 10" descr="A picture containing text, nature, rock, sunset&#10;&#10;Description automatically generated">
            <a:extLst>
              <a:ext uri="{FF2B5EF4-FFF2-40B4-BE49-F238E27FC236}">
                <a16:creationId xmlns:a16="http://schemas.microsoft.com/office/drawing/2014/main" id="{3EAD37BE-4F42-B738-6819-DE22484D6B5A}"/>
              </a:ext>
            </a:extLst>
          </p:cNvPr>
          <p:cNvPicPr>
            <a:picLocks noGrp="1" noChangeAspect="1"/>
          </p:cNvPicPr>
          <p:nvPr>
            <p:ph type="pic" sz="quarter" idx="11"/>
          </p:nvPr>
        </p:nvPicPr>
        <p:blipFill rotWithShape="1">
          <a:blip r:embed="rId3"/>
          <a:srcRect t="106" b="16071"/>
          <a:stretch/>
        </p:blipFill>
        <p:spPr>
          <a:xfrm>
            <a:off x="0" y="1386840"/>
            <a:ext cx="12192000" cy="4769030"/>
          </a:xfrm>
        </p:spPr>
      </p:pic>
    </p:spTree>
    <p:extLst>
      <p:ext uri="{BB962C8B-B14F-4D97-AF65-F5344CB8AC3E}">
        <p14:creationId xmlns:p14="http://schemas.microsoft.com/office/powerpoint/2010/main" val="5370422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F90B-C85B-BB4C-AFA1-2BAE8CA1FAE5}"/>
              </a:ext>
            </a:extLst>
          </p:cNvPr>
          <p:cNvSpPr>
            <a:spLocks noGrp="1"/>
          </p:cNvSpPr>
          <p:nvPr>
            <p:ph type="title"/>
          </p:nvPr>
        </p:nvSpPr>
        <p:spPr/>
        <p:txBody>
          <a:bodyPr/>
          <a:lstStyle/>
          <a:p>
            <a:r>
              <a:rPr lang="en-US"/>
              <a:t>Preparing to Improvise</a:t>
            </a:r>
          </a:p>
        </p:txBody>
      </p:sp>
      <p:grpSp>
        <p:nvGrpSpPr>
          <p:cNvPr id="80" name="Group 79" descr="Icon location">
            <a:extLst>
              <a:ext uri="{FF2B5EF4-FFF2-40B4-BE49-F238E27FC236}">
                <a16:creationId xmlns:a16="http://schemas.microsoft.com/office/drawing/2014/main" id="{BFD27888-1EB9-432B-937A-875260BE08E4}"/>
              </a:ext>
            </a:extLst>
          </p:cNvPr>
          <p:cNvGrpSpPr/>
          <p:nvPr/>
        </p:nvGrpSpPr>
        <p:grpSpPr>
          <a:xfrm>
            <a:off x="1387478" y="2524610"/>
            <a:ext cx="1060911" cy="1060911"/>
            <a:chOff x="6240463" y="3560884"/>
            <a:chExt cx="659875" cy="659875"/>
          </a:xfrm>
        </p:grpSpPr>
        <p:grpSp>
          <p:nvGrpSpPr>
            <p:cNvPr id="81" name="Group 80">
              <a:extLst>
                <a:ext uri="{FF2B5EF4-FFF2-40B4-BE49-F238E27FC236}">
                  <a16:creationId xmlns:a16="http://schemas.microsoft.com/office/drawing/2014/main" id="{A1B80821-C810-4F49-85BF-8D907455D961}"/>
                </a:ext>
              </a:extLst>
            </p:cNvPr>
            <p:cNvGrpSpPr/>
            <p:nvPr/>
          </p:nvGrpSpPr>
          <p:grpSpPr>
            <a:xfrm>
              <a:off x="6240463" y="3560884"/>
              <a:ext cx="659875" cy="659875"/>
              <a:chOff x="584200" y="3560884"/>
              <a:chExt cx="659875" cy="659875"/>
            </a:xfrm>
          </p:grpSpPr>
          <p:sp>
            <p:nvSpPr>
              <p:cNvPr id="83" name="Oval 82">
                <a:extLst>
                  <a:ext uri="{FF2B5EF4-FFF2-40B4-BE49-F238E27FC236}">
                    <a16:creationId xmlns:a16="http://schemas.microsoft.com/office/drawing/2014/main" id="{9183411D-8602-4313-BC22-0BF2A03FF835}"/>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84" name="Oval 83">
                <a:extLst>
                  <a:ext uri="{FF2B5EF4-FFF2-40B4-BE49-F238E27FC236}">
                    <a16:creationId xmlns:a16="http://schemas.microsoft.com/office/drawing/2014/main" id="{9967E262-9F0F-4D65-AAD6-6C84404D6E4D}"/>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82" name="Brush" title="Icon of a paintbrush">
              <a:extLst>
                <a:ext uri="{FF2B5EF4-FFF2-40B4-BE49-F238E27FC236}">
                  <a16:creationId xmlns:a16="http://schemas.microsoft.com/office/drawing/2014/main" id="{370B4CA6-03C8-4F5E-96B1-18773674E9C8}"/>
                </a:ext>
              </a:extLst>
            </p:cNvPr>
            <p:cNvSpPr>
              <a:spLocks noChangeAspect="1" noEditPoints="1"/>
            </p:cNvSpPr>
            <p:nvPr/>
          </p:nvSpPr>
          <p:spPr bwMode="auto">
            <a:xfrm>
              <a:off x="6359853" y="3732895"/>
              <a:ext cx="389618" cy="281697"/>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7" name="Text Placeholder 3">
            <a:extLst>
              <a:ext uri="{FF2B5EF4-FFF2-40B4-BE49-F238E27FC236}">
                <a16:creationId xmlns:a16="http://schemas.microsoft.com/office/drawing/2014/main" id="{433F8392-5480-FF42-9547-66A97587E76C}"/>
              </a:ext>
            </a:extLst>
          </p:cNvPr>
          <p:cNvSpPr txBox="1">
            <a:spLocks/>
          </p:cNvSpPr>
          <p:nvPr/>
        </p:nvSpPr>
        <p:spPr>
          <a:xfrm>
            <a:off x="2564091" y="2669967"/>
            <a:ext cx="3682064" cy="87507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accent1"/>
                </a:solidFill>
                <a:latin typeface="+mj-lt"/>
              </a:rPr>
              <a:t>Prepare to deliver</a:t>
            </a:r>
          </a:p>
        </p:txBody>
      </p:sp>
      <p:grpSp>
        <p:nvGrpSpPr>
          <p:cNvPr id="37" name="Group 36" descr="Icon location">
            <a:extLst>
              <a:ext uri="{FF2B5EF4-FFF2-40B4-BE49-F238E27FC236}">
                <a16:creationId xmlns:a16="http://schemas.microsoft.com/office/drawing/2014/main" id="{B5B53A7F-9FEA-CD4C-B253-38FB1C372D2D}"/>
              </a:ext>
            </a:extLst>
          </p:cNvPr>
          <p:cNvGrpSpPr/>
          <p:nvPr/>
        </p:nvGrpSpPr>
        <p:grpSpPr>
          <a:xfrm>
            <a:off x="1388787" y="4288323"/>
            <a:ext cx="1060911" cy="1060911"/>
            <a:chOff x="8128000" y="3560884"/>
            <a:chExt cx="659875" cy="659875"/>
          </a:xfrm>
        </p:grpSpPr>
        <p:grpSp>
          <p:nvGrpSpPr>
            <p:cNvPr id="38" name="Group 37">
              <a:extLst>
                <a:ext uri="{FF2B5EF4-FFF2-40B4-BE49-F238E27FC236}">
                  <a16:creationId xmlns:a16="http://schemas.microsoft.com/office/drawing/2014/main" id="{3D9AAD17-1F1C-7547-99C1-43B3B21F5B36}"/>
                </a:ext>
              </a:extLst>
            </p:cNvPr>
            <p:cNvGrpSpPr/>
            <p:nvPr/>
          </p:nvGrpSpPr>
          <p:grpSpPr>
            <a:xfrm>
              <a:off x="8128000" y="3560884"/>
              <a:ext cx="659875" cy="659875"/>
              <a:chOff x="584200" y="3560884"/>
              <a:chExt cx="659875" cy="659875"/>
            </a:xfrm>
          </p:grpSpPr>
          <p:sp>
            <p:nvSpPr>
              <p:cNvPr id="40" name="Oval 39">
                <a:extLst>
                  <a:ext uri="{FF2B5EF4-FFF2-40B4-BE49-F238E27FC236}">
                    <a16:creationId xmlns:a16="http://schemas.microsoft.com/office/drawing/2014/main" id="{6A4BC42F-7CC8-F04C-A0A3-31ECFF2217E9}"/>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41" name="Oval 40">
                <a:extLst>
                  <a:ext uri="{FF2B5EF4-FFF2-40B4-BE49-F238E27FC236}">
                    <a16:creationId xmlns:a16="http://schemas.microsoft.com/office/drawing/2014/main" id="{C9F74016-CE2C-664F-86AF-F4071FCF510E}"/>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39" name="chip" title="Icon of a computer chip">
              <a:extLst>
                <a:ext uri="{FF2B5EF4-FFF2-40B4-BE49-F238E27FC236}">
                  <a16:creationId xmlns:a16="http://schemas.microsoft.com/office/drawing/2014/main" id="{992A9720-D8DB-4D44-90A6-C4D7E8D8C5E5}"/>
                </a:ext>
              </a:extLst>
            </p:cNvPr>
            <p:cNvSpPr>
              <a:spLocks noChangeAspect="1" noEditPoints="1"/>
            </p:cNvSpPr>
            <p:nvPr/>
          </p:nvSpPr>
          <p:spPr bwMode="auto">
            <a:xfrm>
              <a:off x="8277448" y="3710048"/>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 name="Group 3" descr="Icon location">
            <a:extLst>
              <a:ext uri="{FF2B5EF4-FFF2-40B4-BE49-F238E27FC236}">
                <a16:creationId xmlns:a16="http://schemas.microsoft.com/office/drawing/2014/main" id="{4248EDD4-3878-4E41-AE41-C9369457A7BA}"/>
              </a:ext>
            </a:extLst>
          </p:cNvPr>
          <p:cNvGrpSpPr/>
          <p:nvPr/>
        </p:nvGrpSpPr>
        <p:grpSpPr>
          <a:xfrm>
            <a:off x="6360455" y="4278798"/>
            <a:ext cx="1060911" cy="1060911"/>
            <a:chOff x="3413125" y="4529663"/>
            <a:chExt cx="658800" cy="658800"/>
          </a:xfrm>
        </p:grpSpPr>
        <p:grpSp>
          <p:nvGrpSpPr>
            <p:cNvPr id="53" name="Group 52" descr="Icon location">
              <a:extLst>
                <a:ext uri="{FF2B5EF4-FFF2-40B4-BE49-F238E27FC236}">
                  <a16:creationId xmlns:a16="http://schemas.microsoft.com/office/drawing/2014/main" id="{29BB2362-9A12-0743-A54C-FC4AD30BED6E}"/>
                </a:ext>
              </a:extLst>
            </p:cNvPr>
            <p:cNvGrpSpPr/>
            <p:nvPr/>
          </p:nvGrpSpPr>
          <p:grpSpPr>
            <a:xfrm>
              <a:off x="3413125" y="4529663"/>
              <a:ext cx="658800" cy="658800"/>
              <a:chOff x="584200" y="3560884"/>
              <a:chExt cx="659875" cy="659875"/>
            </a:xfrm>
          </p:grpSpPr>
          <p:sp>
            <p:nvSpPr>
              <p:cNvPr id="55" name="Oval 54">
                <a:extLst>
                  <a:ext uri="{FF2B5EF4-FFF2-40B4-BE49-F238E27FC236}">
                    <a16:creationId xmlns:a16="http://schemas.microsoft.com/office/drawing/2014/main" id="{E6B16101-1D7E-994C-A9F6-C2C442DFFD44}"/>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56" name="Oval 55">
                <a:extLst>
                  <a:ext uri="{FF2B5EF4-FFF2-40B4-BE49-F238E27FC236}">
                    <a16:creationId xmlns:a16="http://schemas.microsoft.com/office/drawing/2014/main" id="{110477E6-1C98-B54B-9E30-DC4EEC5E2C78}"/>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75" name="people_11" title="Icon of two people with a chat bubble">
              <a:extLst>
                <a:ext uri="{FF2B5EF4-FFF2-40B4-BE49-F238E27FC236}">
                  <a16:creationId xmlns:a16="http://schemas.microsoft.com/office/drawing/2014/main" id="{2A98C731-3017-2A4E-A88A-BFB1A3DB81E1}"/>
                </a:ext>
              </a:extLst>
            </p:cNvPr>
            <p:cNvSpPr>
              <a:spLocks noChangeAspect="1" noEditPoints="1"/>
            </p:cNvSpPr>
            <p:nvPr/>
          </p:nvSpPr>
          <p:spPr bwMode="auto">
            <a:xfrm>
              <a:off x="3576489" y="4695049"/>
              <a:ext cx="347959" cy="334151"/>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5" name="Text Placeholder 3">
            <a:extLst>
              <a:ext uri="{FF2B5EF4-FFF2-40B4-BE49-F238E27FC236}">
                <a16:creationId xmlns:a16="http://schemas.microsoft.com/office/drawing/2014/main" id="{5E66F80C-E67C-4384-9950-18DE6C5B9587}"/>
              </a:ext>
            </a:extLst>
          </p:cNvPr>
          <p:cNvSpPr txBox="1">
            <a:spLocks/>
          </p:cNvSpPr>
          <p:nvPr/>
        </p:nvSpPr>
        <p:spPr>
          <a:xfrm>
            <a:off x="2514627" y="4423578"/>
            <a:ext cx="1761851" cy="87507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accent1"/>
                </a:solidFill>
                <a:latin typeface="+mj-lt"/>
              </a:rPr>
              <a:t>Practice,</a:t>
            </a:r>
            <a:br>
              <a:rPr lang="en-US">
                <a:solidFill>
                  <a:schemeClr val="accent1"/>
                </a:solidFill>
                <a:latin typeface="+mj-lt"/>
              </a:rPr>
            </a:br>
            <a:r>
              <a:rPr lang="en-US">
                <a:solidFill>
                  <a:schemeClr val="accent1"/>
                </a:solidFill>
                <a:latin typeface="+mj-lt"/>
              </a:rPr>
              <a:t>Practice,</a:t>
            </a:r>
            <a:br>
              <a:rPr lang="en-US">
                <a:solidFill>
                  <a:schemeClr val="accent1"/>
                </a:solidFill>
                <a:latin typeface="+mj-lt"/>
              </a:rPr>
            </a:br>
            <a:r>
              <a:rPr lang="en-US">
                <a:solidFill>
                  <a:schemeClr val="accent1"/>
                </a:solidFill>
                <a:latin typeface="+mj-lt"/>
              </a:rPr>
              <a:t>Practice</a:t>
            </a:r>
          </a:p>
        </p:txBody>
      </p:sp>
      <p:grpSp>
        <p:nvGrpSpPr>
          <p:cNvPr id="27" name="Group 26" descr="Icon location">
            <a:extLst>
              <a:ext uri="{FF2B5EF4-FFF2-40B4-BE49-F238E27FC236}">
                <a16:creationId xmlns:a16="http://schemas.microsoft.com/office/drawing/2014/main" id="{BC6737E9-9D06-4544-A63F-14A8B7C4D4CE}"/>
              </a:ext>
            </a:extLst>
          </p:cNvPr>
          <p:cNvGrpSpPr/>
          <p:nvPr/>
        </p:nvGrpSpPr>
        <p:grpSpPr>
          <a:xfrm>
            <a:off x="6360455" y="2515085"/>
            <a:ext cx="1060911" cy="1060911"/>
            <a:chOff x="2470150" y="3560884"/>
            <a:chExt cx="659875" cy="659875"/>
          </a:xfrm>
        </p:grpSpPr>
        <p:grpSp>
          <p:nvGrpSpPr>
            <p:cNvPr id="28" name="Group 27">
              <a:extLst>
                <a:ext uri="{FF2B5EF4-FFF2-40B4-BE49-F238E27FC236}">
                  <a16:creationId xmlns:a16="http://schemas.microsoft.com/office/drawing/2014/main" id="{A2893A94-A1FF-AC40-B4A1-AB66B17961FA}"/>
                </a:ext>
              </a:extLst>
            </p:cNvPr>
            <p:cNvGrpSpPr/>
            <p:nvPr/>
          </p:nvGrpSpPr>
          <p:grpSpPr>
            <a:xfrm>
              <a:off x="2470150" y="3560884"/>
              <a:ext cx="659875" cy="659875"/>
              <a:chOff x="584200" y="3560884"/>
              <a:chExt cx="659875" cy="659875"/>
            </a:xfrm>
          </p:grpSpPr>
          <p:sp>
            <p:nvSpPr>
              <p:cNvPr id="30" name="Oval 29">
                <a:extLst>
                  <a:ext uri="{FF2B5EF4-FFF2-40B4-BE49-F238E27FC236}">
                    <a16:creationId xmlns:a16="http://schemas.microsoft.com/office/drawing/2014/main" id="{B9328C02-EF7B-274A-AF5E-739BD904F880}"/>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31" name="Oval 30">
                <a:extLst>
                  <a:ext uri="{FF2B5EF4-FFF2-40B4-BE49-F238E27FC236}">
                    <a16:creationId xmlns:a16="http://schemas.microsoft.com/office/drawing/2014/main" id="{23E72D67-ACD3-374B-8B49-2167B0289F6D}"/>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29" name="Brain_3" title="Icon of a brain">
              <a:extLst>
                <a:ext uri="{FF2B5EF4-FFF2-40B4-BE49-F238E27FC236}">
                  <a16:creationId xmlns:a16="http://schemas.microsoft.com/office/drawing/2014/main" id="{E63FD142-D2EF-4348-8A85-7187EEE3ED71}"/>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 name="Text Placeholder 3">
            <a:extLst>
              <a:ext uri="{FF2B5EF4-FFF2-40B4-BE49-F238E27FC236}">
                <a16:creationId xmlns:a16="http://schemas.microsoft.com/office/drawing/2014/main" id="{29FFDBDF-B126-40B5-8AF5-BB42F09C90CA}"/>
              </a:ext>
            </a:extLst>
          </p:cNvPr>
          <p:cNvSpPr txBox="1">
            <a:spLocks/>
          </p:cNvSpPr>
          <p:nvPr/>
        </p:nvSpPr>
        <p:spPr>
          <a:xfrm>
            <a:off x="7532155" y="2669967"/>
            <a:ext cx="1932138" cy="87507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accent1"/>
                </a:solidFill>
                <a:latin typeface="+mj-lt"/>
              </a:rPr>
              <a:t>Be humane</a:t>
            </a:r>
          </a:p>
        </p:txBody>
      </p:sp>
      <p:sp>
        <p:nvSpPr>
          <p:cNvPr id="7" name="Text Placeholder 3">
            <a:extLst>
              <a:ext uri="{FF2B5EF4-FFF2-40B4-BE49-F238E27FC236}">
                <a16:creationId xmlns:a16="http://schemas.microsoft.com/office/drawing/2014/main" id="{F0D7D209-F200-4084-9FDA-7015113C1A62}"/>
              </a:ext>
            </a:extLst>
          </p:cNvPr>
          <p:cNvSpPr txBox="1">
            <a:spLocks/>
          </p:cNvSpPr>
          <p:nvPr/>
        </p:nvSpPr>
        <p:spPr>
          <a:xfrm>
            <a:off x="7525360" y="4436671"/>
            <a:ext cx="3733190" cy="87507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accent1"/>
                </a:solidFill>
                <a:latin typeface="+mj-lt"/>
              </a:rPr>
              <a:t>Know your audience</a:t>
            </a:r>
          </a:p>
        </p:txBody>
      </p:sp>
    </p:spTree>
    <p:extLst>
      <p:ext uri="{BB962C8B-B14F-4D97-AF65-F5344CB8AC3E}">
        <p14:creationId xmlns:p14="http://schemas.microsoft.com/office/powerpoint/2010/main" val="2869619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825D3B-13D2-5914-D7AD-86E7F9B036D8}"/>
              </a:ext>
            </a:extLst>
          </p:cNvPr>
          <p:cNvSpPr>
            <a:spLocks noGrp="1"/>
          </p:cNvSpPr>
          <p:nvPr>
            <p:ph type="pic" sz="quarter" idx="11"/>
          </p:nvPr>
        </p:nvSpPr>
        <p:spPr/>
      </p:sp>
      <p:sp>
        <p:nvSpPr>
          <p:cNvPr id="2" name="Title 1">
            <a:extLst>
              <a:ext uri="{FF2B5EF4-FFF2-40B4-BE49-F238E27FC236}">
                <a16:creationId xmlns:a16="http://schemas.microsoft.com/office/drawing/2014/main" id="{8413C851-C93D-C04E-BCDC-7C9DE582E530}"/>
              </a:ext>
            </a:extLst>
          </p:cNvPr>
          <p:cNvSpPr>
            <a:spLocks noGrp="1"/>
          </p:cNvSpPr>
          <p:nvPr>
            <p:ph type="title"/>
          </p:nvPr>
        </p:nvSpPr>
        <p:spPr>
          <a:xfrm>
            <a:off x="584359" y="591967"/>
            <a:ext cx="11018520" cy="553998"/>
          </a:xfrm>
        </p:spPr>
        <p:txBody>
          <a:bodyPr/>
          <a:lstStyle/>
          <a:p>
            <a:r>
              <a:rPr lang="en-US">
                <a:solidFill>
                  <a:srgbClr val="D59DFF"/>
                </a:solidFill>
              </a:rPr>
              <a:t>Teamwork</a:t>
            </a:r>
          </a:p>
        </p:txBody>
      </p:sp>
      <p:sp>
        <p:nvSpPr>
          <p:cNvPr id="3" name="Rectangle 2">
            <a:extLst>
              <a:ext uri="{FF2B5EF4-FFF2-40B4-BE49-F238E27FC236}">
                <a16:creationId xmlns:a16="http://schemas.microsoft.com/office/drawing/2014/main" id="{BF4A0F64-D9A7-CB6B-4687-49776CB41FEA}"/>
              </a:ext>
            </a:extLst>
          </p:cNvPr>
          <p:cNvSpPr/>
          <p:nvPr/>
        </p:nvSpPr>
        <p:spPr bwMode="auto">
          <a:xfrm>
            <a:off x="-375557" y="6155870"/>
            <a:ext cx="12670970" cy="9143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itle 1">
            <a:extLst>
              <a:ext uri="{FF2B5EF4-FFF2-40B4-BE49-F238E27FC236}">
                <a16:creationId xmlns:a16="http://schemas.microsoft.com/office/drawing/2014/main" id="{2BAA505E-C431-F601-08C0-B1161C6BB01B}"/>
              </a:ext>
            </a:extLst>
          </p:cNvPr>
          <p:cNvSpPr txBox="1">
            <a:spLocks/>
          </p:cNvSpPr>
          <p:nvPr/>
        </p:nvSpPr>
        <p:spPr>
          <a:xfrm>
            <a:off x="1974" y="6280366"/>
            <a:ext cx="12156983" cy="276999"/>
          </a:xfrm>
          <a:prstGeom prst="rect">
            <a:avLst/>
          </a:prstGeom>
        </p:spPr>
        <p:txBody>
          <a:bodyPr vert="horz" wrap="square" lIns="0" tIns="0" rIns="0" bIns="0" rtlCol="0" anchor="ctr">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800">
                <a:solidFill>
                  <a:srgbClr val="3B2E58"/>
                </a:solidFill>
                <a:latin typeface="Segoe UI"/>
                <a:cs typeface="Segoe UI"/>
              </a:rPr>
              <a:t>Professional Communication | </a:t>
            </a:r>
            <a:r>
              <a:rPr lang="en-US" sz="1800" b="1">
                <a:solidFill>
                  <a:schemeClr val="bg1"/>
                </a:solidFill>
                <a:latin typeface="Segoe UI"/>
                <a:cs typeface="Segoe UI"/>
              </a:rPr>
              <a:t>Teamwork </a:t>
            </a:r>
            <a:r>
              <a:rPr lang="en-US" sz="1800">
                <a:solidFill>
                  <a:srgbClr val="3B2E58"/>
                </a:solidFill>
                <a:latin typeface="Segoe UI"/>
                <a:cs typeface="Segoe UI"/>
              </a:rPr>
              <a:t>| Team Management | Diversity | Practice Empathy | Q&amp;A</a:t>
            </a:r>
          </a:p>
        </p:txBody>
      </p:sp>
      <p:pic>
        <p:nvPicPr>
          <p:cNvPr id="8" name="Picture Placeholder 10" descr="A picture containing text, nature, rock, sunset&#10;&#10;Description automatically generated">
            <a:extLst>
              <a:ext uri="{FF2B5EF4-FFF2-40B4-BE49-F238E27FC236}">
                <a16:creationId xmlns:a16="http://schemas.microsoft.com/office/drawing/2014/main" id="{E1A5CBD3-FDC4-6EA4-D26F-5B02C8E63F96}"/>
              </a:ext>
            </a:extLst>
          </p:cNvPr>
          <p:cNvPicPr>
            <a:picLocks noChangeAspect="1"/>
          </p:cNvPicPr>
          <p:nvPr/>
        </p:nvPicPr>
        <p:blipFill rotWithShape="1">
          <a:blip r:embed="rId3"/>
          <a:srcRect t="106" b="16071"/>
          <a:stretch/>
        </p:blipFill>
        <p:spPr bwMode="ltGray">
          <a:xfrm>
            <a:off x="0" y="1386840"/>
            <a:ext cx="12192000" cy="4769030"/>
          </a:xfrm>
          <a:prstGeom prst="rect">
            <a:avLst/>
          </a:prstGeom>
          <a:blipFill>
            <a:blip r:embed="rId4"/>
            <a:stretch>
              <a:fillRect/>
            </a:stretch>
          </a:blipFill>
        </p:spPr>
      </p:pic>
    </p:spTree>
    <p:extLst>
      <p:ext uri="{BB962C8B-B14F-4D97-AF65-F5344CB8AC3E}">
        <p14:creationId xmlns:p14="http://schemas.microsoft.com/office/powerpoint/2010/main" val="20207763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57ECC-46C1-75E1-F97C-A2769585F9E6}"/>
              </a:ext>
            </a:extLst>
          </p:cNvPr>
          <p:cNvSpPr>
            <a:spLocks noGrp="1"/>
          </p:cNvSpPr>
          <p:nvPr>
            <p:ph type="title"/>
          </p:nvPr>
        </p:nvSpPr>
        <p:spPr/>
        <p:txBody>
          <a:bodyPr/>
          <a:lstStyle/>
          <a:p>
            <a:r>
              <a:rPr lang="en-US" dirty="0"/>
              <a:t>Teamwork &amp; Leadership	</a:t>
            </a:r>
          </a:p>
        </p:txBody>
      </p:sp>
      <p:sp>
        <p:nvSpPr>
          <p:cNvPr id="3" name="Content Placeholder 2">
            <a:extLst>
              <a:ext uri="{FF2B5EF4-FFF2-40B4-BE49-F238E27FC236}">
                <a16:creationId xmlns:a16="http://schemas.microsoft.com/office/drawing/2014/main" id="{CAB1B800-531F-31D2-4FC2-4B0871420416}"/>
              </a:ext>
            </a:extLst>
          </p:cNvPr>
          <p:cNvSpPr>
            <a:spLocks noGrp="1"/>
          </p:cNvSpPr>
          <p:nvPr>
            <p:ph sz="quarter" idx="10"/>
          </p:nvPr>
        </p:nvSpPr>
        <p:spPr>
          <a:xfrm>
            <a:off x="584200" y="1435100"/>
            <a:ext cx="11018838" cy="3705630"/>
          </a:xfrm>
        </p:spPr>
        <p:txBody>
          <a:bodyPr/>
          <a:lstStyle/>
          <a:p>
            <a:pPr marL="342900" indent="-342900">
              <a:buAutoNum type="arabicPeriod"/>
            </a:pPr>
            <a:r>
              <a:rPr lang="en-US" sz="2800" b="1" dirty="0">
                <a:latin typeface="Calibri"/>
                <a:cs typeface="Calibri"/>
              </a:rPr>
              <a:t>Human </a:t>
            </a:r>
            <a:r>
              <a:rPr lang="en-US" b="1" dirty="0">
                <a:latin typeface="Calibri"/>
                <a:cs typeface="Calibri"/>
              </a:rPr>
              <a:t>Relations</a:t>
            </a:r>
            <a:r>
              <a:rPr lang="en-US" dirty="0">
                <a:latin typeface="Calibri"/>
                <a:cs typeface="Calibri"/>
              </a:rPr>
              <a:t>: </a:t>
            </a:r>
            <a:br>
              <a:rPr lang="en-US" dirty="0">
                <a:latin typeface="Calibri"/>
                <a:cs typeface="Calibri"/>
              </a:rPr>
            </a:br>
            <a:r>
              <a:rPr lang="en-US" sz="2800" dirty="0">
                <a:latin typeface="Calibri"/>
                <a:cs typeface="Calibri"/>
              </a:rPr>
              <a:t>communication, providing support, team building</a:t>
            </a:r>
          </a:p>
          <a:p>
            <a:pPr marL="342900" indent="-342900">
              <a:buAutoNum type="arabicPeriod"/>
            </a:pPr>
            <a:r>
              <a:rPr lang="en-US" sz="2800" b="1" dirty="0">
                <a:latin typeface="Calibri"/>
                <a:cs typeface="Calibri"/>
              </a:rPr>
              <a:t>Competitiveness &amp; Control</a:t>
            </a:r>
            <a:r>
              <a:rPr lang="en-US" sz="2800" dirty="0">
                <a:latin typeface="Calibri"/>
                <a:cs typeface="Calibri"/>
              </a:rPr>
              <a:t>:</a:t>
            </a:r>
            <a:r>
              <a:rPr lang="en-US" sz="2800" b="1" dirty="0">
                <a:latin typeface="Calibri"/>
                <a:cs typeface="Calibri"/>
              </a:rPr>
              <a:t> </a:t>
            </a:r>
            <a:br>
              <a:rPr lang="en-US" sz="2800" b="1" dirty="0">
                <a:latin typeface="Calibri"/>
                <a:cs typeface="Calibri"/>
              </a:rPr>
            </a:br>
            <a:r>
              <a:rPr lang="en-US" sz="2800" dirty="0">
                <a:latin typeface="Calibri"/>
                <a:cs typeface="Calibri"/>
              </a:rPr>
              <a:t>focusing on achievement &amp; results</a:t>
            </a:r>
          </a:p>
          <a:p>
            <a:pPr marL="342900" indent="-342900">
              <a:buAutoNum type="arabicPeriod"/>
            </a:pPr>
            <a:r>
              <a:rPr lang="en-US" sz="2800" b="1" dirty="0">
                <a:latin typeface="Calibri"/>
                <a:cs typeface="Calibri"/>
              </a:rPr>
              <a:t>Fostering Entrepreneurship &amp; Innovation</a:t>
            </a:r>
            <a:r>
              <a:rPr lang="en-US" sz="2800" dirty="0">
                <a:latin typeface="Calibri"/>
                <a:cs typeface="Calibri"/>
              </a:rPr>
              <a:t>:</a:t>
            </a:r>
            <a:r>
              <a:rPr lang="en-US" sz="2800" b="1" dirty="0">
                <a:latin typeface="Calibri"/>
                <a:cs typeface="Calibri"/>
              </a:rPr>
              <a:t> </a:t>
            </a:r>
            <a:br>
              <a:rPr lang="en-US" sz="2800" b="1" dirty="0">
                <a:latin typeface="Calibri"/>
                <a:cs typeface="Calibri"/>
              </a:rPr>
            </a:br>
            <a:r>
              <a:rPr lang="en-US" sz="2800" dirty="0">
                <a:latin typeface="Calibri"/>
                <a:cs typeface="Calibri"/>
              </a:rPr>
              <a:t>encouraging creativity and autonomy</a:t>
            </a:r>
          </a:p>
          <a:p>
            <a:pPr marL="342900" indent="-342900">
              <a:buAutoNum type="arabicPeriod"/>
            </a:pPr>
            <a:r>
              <a:rPr lang="en-US" sz="2800" b="1" dirty="0">
                <a:latin typeface="Calibri"/>
                <a:cs typeface="Calibri"/>
              </a:rPr>
              <a:t>Order &amp; Rationality</a:t>
            </a:r>
            <a:r>
              <a:rPr lang="en-US" sz="2800" dirty="0">
                <a:latin typeface="Calibri"/>
                <a:cs typeface="Calibri"/>
              </a:rPr>
              <a:t>: </a:t>
            </a:r>
            <a:br>
              <a:rPr lang="en-US" sz="2800" dirty="0">
                <a:latin typeface="Calibri"/>
                <a:cs typeface="Calibri"/>
              </a:rPr>
            </a:br>
            <a:r>
              <a:rPr lang="en-US" sz="2800" dirty="0">
                <a:latin typeface="Calibri"/>
                <a:cs typeface="Calibri"/>
              </a:rPr>
              <a:t>maintaining control</a:t>
            </a:r>
          </a:p>
        </p:txBody>
      </p:sp>
    </p:spTree>
    <p:extLst>
      <p:ext uri="{BB962C8B-B14F-4D97-AF65-F5344CB8AC3E}">
        <p14:creationId xmlns:p14="http://schemas.microsoft.com/office/powerpoint/2010/main" val="3661014249"/>
      </p:ext>
    </p:extLst>
  </p:cSld>
  <p:clrMapOvr>
    <a:masterClrMapping/>
  </p:clrMapOvr>
  <p:transition>
    <p:fade/>
  </p:transition>
</p:sld>
</file>

<file path=ppt/theme/theme1.xml><?xml version="1.0" encoding="utf-8"?>
<a:theme xmlns:a="http://schemas.openxmlformats.org/drawingml/2006/main" name="White Template">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_accessible.pptx" id="{2A25CC32-53A3-42A8-B07D-FAA8D735D358}" vid="{8DB29BF4-6C2E-4CE3-BA48-F0F8831C19A7}"/>
    </a:ext>
  </a:extLst>
</a:theme>
</file>

<file path=ppt/theme/theme2.xml><?xml version="1.0" encoding="utf-8"?>
<a:theme xmlns:a="http://schemas.openxmlformats.org/drawingml/2006/main" name="1_White Template">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_accessible.pptx" id="{2A25CC32-53A3-42A8-B07D-FAA8D735D358}" vid="{8DB29BF4-6C2E-4CE3-BA48-F0F8831C19A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30d8df6-6305-4397-942e-c68e13ca0459" xsi:nil="true"/>
    <lcf76f155ced4ddcb4097134ff3c332f xmlns="730d8df6-6305-4397-942e-c68e13ca0459">
      <Terms xmlns="http://schemas.microsoft.com/office/infopath/2007/PartnerControls"/>
    </lcf76f155ced4ddcb4097134ff3c332f>
    <TaxCatchAll xmlns="230e9df3-be65-4c73-a93b-d1236ebd677e" xsi:nil="true"/>
    <OneNoteFluid_FileOrder xmlns="730d8df6-6305-4397-942e-c68e13ca0459" xsi:nil="true"/>
    <OneNoteFluid_FileOrder0 xmlns="730d8df6-6305-4397-942e-c68e13ca045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6948BCA3A2CE647A8980A812DC9EEE7" ma:contentTypeVersion="17" ma:contentTypeDescription="Create a new document." ma:contentTypeScope="" ma:versionID="5f2b1ad7fc9663e4f28959b84d163bae">
  <xsd:schema xmlns:xsd="http://www.w3.org/2001/XMLSchema" xmlns:xs="http://www.w3.org/2001/XMLSchema" xmlns:p="http://schemas.microsoft.com/office/2006/metadata/properties" xmlns:ns2="730d8df6-6305-4397-942e-c68e13ca0459" xmlns:ns3="a038cf47-43dc-4da9-a1d5-a44d22af5082" xmlns:ns4="230e9df3-be65-4c73-a93b-d1236ebd677e" targetNamespace="http://schemas.microsoft.com/office/2006/metadata/properties" ma:root="true" ma:fieldsID="bea9ff0d4d678d9a6ac2f5a17d5d7ba3" ns2:_="" ns3:_="" ns4:_="">
    <xsd:import namespace="730d8df6-6305-4397-942e-c68e13ca0459"/>
    <xsd:import namespace="a038cf47-43dc-4da9-a1d5-a44d22af508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lcf76f155ced4ddcb4097134ff3c332f" minOccurs="0"/>
                <xsd:element ref="ns4:TaxCatchAll" minOccurs="0"/>
                <xsd:element ref="ns2:MediaLengthInSeconds" minOccurs="0"/>
                <xsd:element ref="ns2:OneNoteFluid_FileOrder" minOccurs="0"/>
                <xsd:element ref="ns2:OneNoteFluid_FileOrder0"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0d8df6-6305-4397-942e-c68e13ca04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element name="OneNoteFluid_FileOrder" ma:index="21" nillable="true" ma:displayName="OneNoteFluid_FileOrder" ma:internalName="OneNoteFluid_FileOrder">
      <xsd:simpleType>
        <xsd:restriction base="dms:Text">
          <xsd:maxLength value="255"/>
        </xsd:restriction>
      </xsd:simpleType>
    </xsd:element>
    <xsd:element name="OneNoteFluid_FileOrder0" ma:index="22" nillable="true" ma:displayName="OneNoteFluid_FileOrder" ma:internalName="OneNoteFluid_FileOrder0">
      <xsd:simpleType>
        <xsd:restriction base="dms:Text">
          <xsd:maxLength value="255"/>
        </xsd:restriction>
      </xsd:simple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038cf47-43dc-4da9-a1d5-a44d22af508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d0e6fb87-b3ef-4f93-a67c-0227bb747af2}" ma:internalName="TaxCatchAll" ma:showField="CatchAllData" ma:web="a038cf47-43dc-4da9-a1d5-a44d22af508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6C50B9-22BC-4B57-8B66-725B5D705577}">
  <ds:schemaRefs>
    <ds:schemaRef ds:uri="http://purl.org/dc/elements/1.1/"/>
    <ds:schemaRef ds:uri="http://www.w3.org/XML/1998/namespace"/>
    <ds:schemaRef ds:uri="http://purl.org/dc/dcmitype/"/>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a038cf47-43dc-4da9-a1d5-a44d22af5082"/>
    <ds:schemaRef ds:uri="730d8df6-6305-4397-942e-c68e13ca0459"/>
    <ds:schemaRef ds:uri="http://purl.org/dc/terms/"/>
  </ds:schemaRefs>
</ds:datastoreItem>
</file>

<file path=customXml/itemProps2.xml><?xml version="1.0" encoding="utf-8"?>
<ds:datastoreItem xmlns:ds="http://schemas.openxmlformats.org/officeDocument/2006/customXml" ds:itemID="{5FB61153-87F3-4DF0-AF62-17ED536ECDCE}">
  <ds:schemaRefs>
    <ds:schemaRef ds:uri="http://schemas.microsoft.com/sharepoint/v3/contenttype/forms"/>
  </ds:schemaRefs>
</ds:datastoreItem>
</file>

<file path=customXml/itemProps3.xml><?xml version="1.0" encoding="utf-8"?>
<ds:datastoreItem xmlns:ds="http://schemas.openxmlformats.org/officeDocument/2006/customXml" ds:itemID="{80F85023-C312-4E4F-BE9E-6616B7DB7791}">
  <ds:schemaRefs>
    <ds:schemaRef ds:uri="230e9df3-be65-4c73-a93b-d1236ebd677e"/>
    <ds:schemaRef ds:uri="730d8df6-6305-4397-942e-c68e13ca0459"/>
    <ds:schemaRef ds:uri="a038cf47-43dc-4da9-a1d5-a44d22af50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Microsoft_brand_template_purple</Template>
  <TotalTime>127</TotalTime>
  <Words>6172</Words>
  <Application>Microsoft Office PowerPoint</Application>
  <PresentationFormat>Widescreen</PresentationFormat>
  <Paragraphs>382</Paragraphs>
  <Slides>24</Slides>
  <Notes>23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24</vt:i4>
      </vt:variant>
    </vt:vector>
  </HeadingPairs>
  <TitlesOfParts>
    <vt:vector size="35" baseType="lpstr">
      <vt:lpstr>Arial</vt:lpstr>
      <vt:lpstr>Calibri</vt:lpstr>
      <vt:lpstr>Consolas</vt:lpstr>
      <vt:lpstr>Courier New</vt:lpstr>
      <vt:lpstr>Roboto</vt:lpstr>
      <vt:lpstr>Segoe UI</vt:lpstr>
      <vt:lpstr>Segoe UI Light</vt:lpstr>
      <vt:lpstr>Segoe UI Semibold</vt:lpstr>
      <vt:lpstr>Wingdings</vt:lpstr>
      <vt:lpstr>White Template</vt:lpstr>
      <vt:lpstr>1_White Template</vt:lpstr>
      <vt:lpstr>PowerPoint Presentation</vt:lpstr>
      <vt:lpstr>Innovation with Empathy</vt:lpstr>
      <vt:lpstr>What is a tabletop role-playing game (TTRPG)?</vt:lpstr>
      <vt:lpstr>Roles in a TTRPG</vt:lpstr>
      <vt:lpstr>Can you build skills through playing a game?</vt:lpstr>
      <vt:lpstr>Professional Storytelling</vt:lpstr>
      <vt:lpstr>Preparing to Improvise</vt:lpstr>
      <vt:lpstr>Teamwork</vt:lpstr>
      <vt:lpstr>Teamwork &amp; Leadership </vt:lpstr>
      <vt:lpstr>Veteran Leadership</vt:lpstr>
      <vt:lpstr>Team Management</vt:lpstr>
      <vt:lpstr>Motivation</vt:lpstr>
      <vt:lpstr>You’re the Manager now, dog</vt:lpstr>
      <vt:lpstr>Diversity</vt:lpstr>
      <vt:lpstr>One-dimensional teams</vt:lpstr>
      <vt:lpstr>Diverse teams are better at solving problems</vt:lpstr>
      <vt:lpstr>Diversity matters to teams</vt:lpstr>
      <vt:lpstr>“It’s difficult to build technology that serves the world without first building a team that reflects the diversity of the world…  A more diverse group of researchers and engineers is more likely to recognize and think harder about bias problems that may even impact them personally.” Brad Smith, Microsoft President Tools and Weapons (2019)</vt:lpstr>
      <vt:lpstr>Psychological safety in teams and at gaming tables</vt:lpstr>
      <vt:lpstr>Practice Empathy</vt:lpstr>
      <vt:lpstr>Man, we in here  talkin about practice</vt:lpstr>
      <vt:lpstr>PowerPoint Presentation</vt:lpstr>
      <vt:lpstr>Q&amp;A</vt:lpstr>
      <vt:lpstr>U betta have my citations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William Assaf</dc:creator>
  <cp:keywords/>
  <dc:description/>
  <cp:lastModifiedBy>William Assaf</cp:lastModifiedBy>
  <cp:revision>3</cp:revision>
  <cp:lastPrinted>2022-08-04T06:36:59Z</cp:lastPrinted>
  <dcterms:created xsi:type="dcterms:W3CDTF">2022-02-18T03:48:03Z</dcterms:created>
  <dcterms:modified xsi:type="dcterms:W3CDTF">2022-08-05T14:29:45Z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0x010100F6948BCA3A2CE647A8980A812DC9EEE7</vt:lpwstr>
  </property>
  <property fmtid="{D5CDD505-2E9C-101B-9397-08002B2CF9AE}" pid="3" name="MediaServiceImageTags">
    <vt:lpwstr/>
  </property>
</Properties>
</file>